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86" r:id="rId4"/>
    <p:sldId id="271" r:id="rId5"/>
    <p:sldId id="263" r:id="rId6"/>
    <p:sldId id="287" r:id="rId7"/>
    <p:sldId id="264" r:id="rId8"/>
    <p:sldId id="260" r:id="rId9"/>
    <p:sldId id="265" r:id="rId10"/>
    <p:sldId id="272" r:id="rId11"/>
    <p:sldId id="274" r:id="rId12"/>
    <p:sldId id="269" r:id="rId13"/>
    <p:sldId id="275" r:id="rId14"/>
    <p:sldId id="270" r:id="rId15"/>
    <p:sldId id="277" r:id="rId16"/>
    <p:sldId id="279" r:id="rId17"/>
    <p:sldId id="280" r:id="rId18"/>
    <p:sldId id="283" r:id="rId19"/>
    <p:sldId id="284" r:id="rId20"/>
    <p:sldId id="285" r:id="rId21"/>
    <p:sldId id="281" r:id="rId22"/>
    <p:sldId id="282" r:id="rId23"/>
    <p:sldId id="268" r:id="rId24"/>
  </p:sldIdLst>
  <p:sldSz cx="9144000" cy="5143500" type="screen16x9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7AC"/>
    <a:srgbClr val="2E3192"/>
    <a:srgbClr val="00B1F3"/>
    <a:srgbClr val="4BACC6"/>
    <a:srgbClr val="C2E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8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07-40A3-88F7-6C1207B722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07-40A3-88F7-6C1207B722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007-40A3-88F7-6C1207B722CA}"/>
              </c:ext>
            </c:extLst>
          </c:dPt>
          <c:cat>
            <c:strRef>
              <c:f>Planilha1!$A$2:$A$4</c:f>
              <c:strCache>
                <c:ptCount val="3"/>
                <c:pt idx="0">
                  <c:v>ATIVOS</c:v>
                </c:pt>
                <c:pt idx="1">
                  <c:v>APOSENTADOS</c:v>
                </c:pt>
                <c:pt idx="2">
                  <c:v>PENSIONISTAS</c:v>
                </c:pt>
              </c:strCache>
            </c:str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79.11</c:v>
                </c:pt>
                <c:pt idx="1">
                  <c:v>18.66</c:v>
                </c:pt>
                <c:pt idx="2">
                  <c:v>2.2400000000000002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07-4348-B06C-D4585ED1B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582F-7844-48F5-B29C-B585A196ABFB}" type="datetimeFigureOut">
              <a:rPr lang="pt-BR" smtClean="0"/>
              <a:pPr/>
              <a:t>15/01/2020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0962-40F4-4326-9581-972BC77F7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701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582F-7844-48F5-B29C-B585A196ABFB}" type="datetimeFigureOut">
              <a:rPr lang="pt-BR" smtClean="0"/>
              <a:pPr/>
              <a:t>15/01/2020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0962-40F4-4326-9581-972BC77F7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23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582F-7844-48F5-B29C-B585A196ABFB}" type="datetimeFigureOut">
              <a:rPr lang="pt-BR" smtClean="0"/>
              <a:pPr/>
              <a:t>15/01/2020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0962-40F4-4326-9581-972BC77F7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60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582F-7844-48F5-B29C-B585A196ABFB}" type="datetimeFigureOut">
              <a:rPr lang="pt-BR" smtClean="0"/>
              <a:pPr/>
              <a:t>15/01/2020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0962-40F4-4326-9581-972BC77F7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47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582F-7844-48F5-B29C-B585A196ABFB}" type="datetimeFigureOut">
              <a:rPr lang="pt-BR" smtClean="0"/>
              <a:pPr/>
              <a:t>15/01/2020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0962-40F4-4326-9581-972BC77F7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78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582F-7844-48F5-B29C-B585A196ABFB}" type="datetimeFigureOut">
              <a:rPr lang="pt-BR" smtClean="0"/>
              <a:pPr/>
              <a:t>15/01/2020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0962-40F4-4326-9581-972BC77F7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0089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582F-7844-48F5-B29C-B585A196ABFB}" type="datetimeFigureOut">
              <a:rPr lang="pt-BR" smtClean="0"/>
              <a:pPr/>
              <a:t>15/01/2020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0962-40F4-4326-9581-972BC77F7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221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582F-7844-48F5-B29C-B585A196ABFB}" type="datetimeFigureOut">
              <a:rPr lang="pt-BR" smtClean="0"/>
              <a:pPr/>
              <a:t>15/01/2020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0962-40F4-4326-9581-972BC77F7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05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582F-7844-48F5-B29C-B585A196ABFB}" type="datetimeFigureOut">
              <a:rPr lang="pt-BR" smtClean="0"/>
              <a:pPr/>
              <a:t>15/01/2020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0962-40F4-4326-9581-972BC77F7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32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582F-7844-48F5-B29C-B585A196ABFB}" type="datetimeFigureOut">
              <a:rPr lang="pt-BR" smtClean="0"/>
              <a:pPr/>
              <a:t>15/01/2020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0962-40F4-4326-9581-972BC77F7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966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582F-7844-48F5-B29C-B585A196ABFB}" type="datetimeFigureOut">
              <a:rPr lang="pt-BR" smtClean="0"/>
              <a:pPr/>
              <a:t>15/01/2020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0962-40F4-4326-9581-972BC77F7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05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B582F-7844-48F5-B29C-B585A196ABFB}" type="datetimeFigureOut">
              <a:rPr lang="pt-BR" smtClean="0"/>
              <a:pPr/>
              <a:t>15/01/2020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A0962-40F4-4326-9581-972BC77F7B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0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juvencio@santahelenaprev.go.gov.br" TargetMode="External"/><Relationship Id="rId2" Type="http://schemas.openxmlformats.org/officeDocument/2006/relationships/hyperlink" Target="mailto:grasiene@santahelenaprev.go.gov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57263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1967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Pública de</a:t>
            </a:r>
            <a:br>
              <a:rPr lang="pt-BR" dirty="0">
                <a:solidFill>
                  <a:srgbClr val="1967A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solidFill>
                  <a:srgbClr val="1967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Prestação de Contas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 fontScale="92500"/>
          </a:bodyPr>
          <a:lstStyle/>
          <a:p>
            <a:r>
              <a:rPr lang="pt-BR" sz="2600" dirty="0">
                <a:solidFill>
                  <a:srgbClr val="00B1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Apresentação do Relatório de Governança</a:t>
            </a:r>
          </a:p>
          <a:p>
            <a:r>
              <a:rPr lang="pt-BR" sz="4000" dirty="0">
                <a:solidFill>
                  <a:srgbClr val="00B1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pic>
        <p:nvPicPr>
          <p:cNvPr id="1028" name="Picture 4" descr="C:\Users\User\Pictures\DETALH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3"/>
          <a:stretch/>
        </p:blipFill>
        <p:spPr bwMode="auto">
          <a:xfrm>
            <a:off x="6203372" y="-1"/>
            <a:ext cx="2940627" cy="51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Pictures\DETALH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" r="60192"/>
          <a:stretch/>
        </p:blipFill>
        <p:spPr bwMode="auto">
          <a:xfrm>
            <a:off x="0" y="2623"/>
            <a:ext cx="2919845" cy="51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928" y="411510"/>
            <a:ext cx="3582144" cy="110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6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91586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BENEFÍCIOS PREVIDENCIÁRIOS</a:t>
            </a:r>
          </a:p>
        </p:txBody>
      </p:sp>
      <p:graphicFrame>
        <p:nvGraphicFramePr>
          <p:cNvPr id="6" name="Tabela 3">
            <a:extLst>
              <a:ext uri="{FF2B5EF4-FFF2-40B4-BE49-F238E27FC236}">
                <a16:creationId xmlns:a16="http://schemas.microsoft.com/office/drawing/2014/main" id="{1D4FC38B-F9B7-4185-89E7-1EC544582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674977"/>
              </p:ext>
            </p:extLst>
          </p:nvPr>
        </p:nvGraphicFramePr>
        <p:xfrm>
          <a:off x="457200" y="1347614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226">
                  <a:extLst>
                    <a:ext uri="{9D8B030D-6E8A-4147-A177-3AD203B41FA5}">
                      <a16:colId xmlns:a16="http://schemas.microsoft.com/office/drawing/2014/main" val="1927462376"/>
                    </a:ext>
                  </a:extLst>
                </a:gridCol>
                <a:gridCol w="2591374">
                  <a:extLst>
                    <a:ext uri="{9D8B030D-6E8A-4147-A177-3AD203B41FA5}">
                      <a16:colId xmlns:a16="http://schemas.microsoft.com/office/drawing/2014/main" val="742075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PENSÕES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CONCEDIDAS EM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905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PENSÃO DE SERVIDOR 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161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PENSÃO DE SERVIDOR INATIVO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868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TOTAL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11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0095621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0A5EEE51-C149-478D-98A9-5EEDF1704D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345632"/>
              </p:ext>
            </p:extLst>
          </p:nvPr>
        </p:nvGraphicFramePr>
        <p:xfrm>
          <a:off x="457200" y="3075806"/>
          <a:ext cx="82296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19274623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TOTAL DE PENSÕES VIGENTES EM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905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23</a:t>
                      </a:r>
                      <a:endParaRPr lang="pt-BR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8161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545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91586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BENEFÍCIOS PREVIDENCIÁRIOS</a:t>
            </a:r>
          </a:p>
        </p:txBody>
      </p:sp>
      <p:graphicFrame>
        <p:nvGraphicFramePr>
          <p:cNvPr id="6" name="Tabela 3">
            <a:extLst>
              <a:ext uri="{FF2B5EF4-FFF2-40B4-BE49-F238E27FC236}">
                <a16:creationId xmlns:a16="http://schemas.microsoft.com/office/drawing/2014/main" id="{1D4FC38B-F9B7-4185-89E7-1EC544582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224871"/>
              </p:ext>
            </p:extLst>
          </p:nvPr>
        </p:nvGraphicFramePr>
        <p:xfrm>
          <a:off x="457200" y="1347614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226">
                  <a:extLst>
                    <a:ext uri="{9D8B030D-6E8A-4147-A177-3AD203B41FA5}">
                      <a16:colId xmlns:a16="http://schemas.microsoft.com/office/drawing/2014/main" val="1927462376"/>
                    </a:ext>
                  </a:extLst>
                </a:gridCol>
                <a:gridCol w="2591374">
                  <a:extLst>
                    <a:ext uri="{9D8B030D-6E8A-4147-A177-3AD203B41FA5}">
                      <a16:colId xmlns:a16="http://schemas.microsoft.com/office/drawing/2014/main" val="742075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BENEFÍCIOS TEMPORÁRIOS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CONCEDIDOS EM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905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/>
                        <a:t>AUXÍLIOS DOENÇA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161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SALÁRIOS MATERNIDADE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868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SALÁRIOS FAMÍLIA PAGOS NO EXERCÍCIO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935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957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5855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91586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DESPESAS COM BENEFÍCIOS PREVIDENCIÁRIOS</a:t>
            </a: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2161A9B7-01BB-46EE-93DF-536FA08E0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724981"/>
              </p:ext>
            </p:extLst>
          </p:nvPr>
        </p:nvGraphicFramePr>
        <p:xfrm>
          <a:off x="457200" y="1347614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226">
                  <a:extLst>
                    <a:ext uri="{9D8B030D-6E8A-4147-A177-3AD203B41FA5}">
                      <a16:colId xmlns:a16="http://schemas.microsoft.com/office/drawing/2014/main" val="1927462376"/>
                    </a:ext>
                  </a:extLst>
                </a:gridCol>
                <a:gridCol w="2591374">
                  <a:extLst>
                    <a:ext uri="{9D8B030D-6E8A-4147-A177-3AD203B41FA5}">
                      <a16:colId xmlns:a16="http://schemas.microsoft.com/office/drawing/2014/main" val="742075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BENEFÍCIOS PAGOS DIRETAMENTE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(R$) PAGO EM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905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/>
                        <a:t>APOSENTADORIAS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R$ 6.218.747,70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161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PENSÕES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R$ 197.971,49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868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OUTROS BENEFÍCIOS PREVIDENCIÁRIOS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R$ 29.880,23 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957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i="0" dirty="0">
                          <a:solidFill>
                            <a:srgbClr val="FF0000"/>
                          </a:solidFill>
                        </a:rPr>
                        <a:t>TOTAL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i="0" dirty="0">
                          <a:solidFill>
                            <a:srgbClr val="FF0000"/>
                          </a:solidFill>
                        </a:rPr>
                        <a:t>R$ 6.446.599,42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507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924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91586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DESPESAS COM BENEFÍCIOS PREVIDENCIÁRIOS</a:t>
            </a: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2161A9B7-01BB-46EE-93DF-536FA08E0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058079"/>
              </p:ext>
            </p:extLst>
          </p:nvPr>
        </p:nvGraphicFramePr>
        <p:xfrm>
          <a:off x="457200" y="1347614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226">
                  <a:extLst>
                    <a:ext uri="{9D8B030D-6E8A-4147-A177-3AD203B41FA5}">
                      <a16:colId xmlns:a16="http://schemas.microsoft.com/office/drawing/2014/main" val="1927462376"/>
                    </a:ext>
                  </a:extLst>
                </a:gridCol>
                <a:gridCol w="2591374">
                  <a:extLst>
                    <a:ext uri="{9D8B030D-6E8A-4147-A177-3AD203B41FA5}">
                      <a16:colId xmlns:a16="http://schemas.microsoft.com/office/drawing/2014/main" val="742075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BENEFÍCIOS DESCONTADOS EM GUIA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(R$)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905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/>
                        <a:t>SALÁRIO FAMÍLIA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 R$ 42.945,00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161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SALÁRIO MATERNIDADE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 R$ 34.152,02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868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AUXÍLIO DOENÇA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 R$ 418.593,80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957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i="0" dirty="0">
                          <a:solidFill>
                            <a:srgbClr val="FF0000"/>
                          </a:solidFill>
                        </a:rPr>
                        <a:t>TOTAL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i="0" dirty="0">
                          <a:solidFill>
                            <a:srgbClr val="FF0000"/>
                          </a:solidFill>
                        </a:rPr>
                        <a:t> R$ 495.690,82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507628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457200" y="3570570"/>
            <a:ext cx="822960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dirty="0"/>
              <a:t>“Após 13/11/2019 os benefícios de Salário Família, Salário Maternidade e Auxílio Doença, passaram a ser responsabilidade da Prefeitura Municipal, e portanto não são mais descontados em guia.” </a:t>
            </a:r>
          </a:p>
        </p:txBody>
      </p:sp>
    </p:spTree>
    <p:extLst>
      <p:ext uri="{BB962C8B-B14F-4D97-AF65-F5344CB8AC3E}">
        <p14:creationId xmlns:p14="http://schemas.microsoft.com/office/powerpoint/2010/main" val="4097271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91586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PERÍCIAS MÉDICAS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C8436CA-32B0-4DCC-BAA9-1191184699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29"/>
          <a:stretch/>
        </p:blipFill>
        <p:spPr>
          <a:xfrm>
            <a:off x="395536" y="2139702"/>
            <a:ext cx="8376593" cy="2749570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5BB9C5E-64B7-465F-A16D-D769261AF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328139"/>
              </p:ext>
            </p:extLst>
          </p:nvPr>
        </p:nvGraphicFramePr>
        <p:xfrm>
          <a:off x="457200" y="1203598"/>
          <a:ext cx="41148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9274623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TOTAL DE PERÍCIAS MÉDICAS REALIZADAS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905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161711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43202E7D-98A1-42D0-ABC7-8AA805D34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23034"/>
              </p:ext>
            </p:extLst>
          </p:nvPr>
        </p:nvGraphicFramePr>
        <p:xfrm>
          <a:off x="4583832" y="1203598"/>
          <a:ext cx="41148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9274623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VALOR GASTO COM PERÍCIAS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905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R$ 22.800,00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161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924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91586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PERÍCIAS MÉDICAS POR TEMPO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ECE8BC7-3C11-478D-84AD-2F6023F1A6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3" t="14983" r="12201" b="14983"/>
          <a:stretch/>
        </p:blipFill>
        <p:spPr>
          <a:xfrm>
            <a:off x="1619672" y="987574"/>
            <a:ext cx="5616624" cy="407001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BDA598A-E21E-4F5D-9CDB-67ED7D04709F}"/>
              </a:ext>
            </a:extLst>
          </p:cNvPr>
          <p:cNvSpPr txBox="1"/>
          <p:nvPr/>
        </p:nvSpPr>
        <p:spPr>
          <a:xfrm>
            <a:off x="4788024" y="3738424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31 a 60 dias = </a:t>
            </a:r>
            <a:r>
              <a:rPr lang="pt-BR" b="1" dirty="0"/>
              <a:t>49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8542085-8C97-4196-B580-F790546811E0}"/>
              </a:ext>
            </a:extLst>
          </p:cNvPr>
          <p:cNvSpPr txBox="1"/>
          <p:nvPr/>
        </p:nvSpPr>
        <p:spPr>
          <a:xfrm>
            <a:off x="4788024" y="1722183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16 a 30 dias = </a:t>
            </a:r>
            <a:r>
              <a:rPr lang="pt-BR" b="1" dirty="0"/>
              <a:t>25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4649E82-6805-45F1-B3ED-3F450CD6E1F2}"/>
              </a:ext>
            </a:extLst>
          </p:cNvPr>
          <p:cNvSpPr txBox="1"/>
          <p:nvPr/>
        </p:nvSpPr>
        <p:spPr>
          <a:xfrm>
            <a:off x="1619672" y="2061383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Acima de 91 dias = </a:t>
            </a:r>
            <a:r>
              <a:rPr lang="pt-BR" b="1" dirty="0"/>
              <a:t>29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A8E6082-64B5-4561-AD17-0C246883B506}"/>
              </a:ext>
            </a:extLst>
          </p:cNvPr>
          <p:cNvSpPr txBox="1"/>
          <p:nvPr/>
        </p:nvSpPr>
        <p:spPr>
          <a:xfrm>
            <a:off x="1855313" y="3374822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61 a 90 dias = </a:t>
            </a:r>
            <a:r>
              <a:rPr lang="pt-BR" b="1" dirty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169228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91586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COMPREV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29E0786-2E7A-406B-9DD5-3896245F9D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90" y="987574"/>
            <a:ext cx="8356820" cy="336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62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91586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DESPESAS ADMINISTRATIVAS</a:t>
            </a: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873365AF-F4CA-4729-934B-5B69BFA45E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938317"/>
              </p:ext>
            </p:extLst>
          </p:nvPr>
        </p:nvGraphicFramePr>
        <p:xfrm>
          <a:off x="457200" y="1203598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226">
                  <a:extLst>
                    <a:ext uri="{9D8B030D-6E8A-4147-A177-3AD203B41FA5}">
                      <a16:colId xmlns:a16="http://schemas.microsoft.com/office/drawing/2014/main" val="1927462376"/>
                    </a:ext>
                  </a:extLst>
                </a:gridCol>
                <a:gridCol w="2591374">
                  <a:extLst>
                    <a:ext uri="{9D8B030D-6E8A-4147-A177-3AD203B41FA5}">
                      <a16:colId xmlns:a16="http://schemas.microsoft.com/office/drawing/2014/main" val="742075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MANUTENÇÃO DO RPPS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DESPESAS EM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905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DESPESAS COM PESSOAL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137.246,57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161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OBRIGAÇÕES PATRONAIS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26.707,79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868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DIÁRIAS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540,00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49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MATERIAL DE CONSUMO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4.705,46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655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ASSESSORIAS JURÍDICAS E CONTÁBEIS (339034)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75.000,00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851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OUTROS PRESTADORES DE SERVIÇO – PESSOA FÍSICA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7030,00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165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OUTROS PRESTADORES DE SERVIÇO – PESSOA JURÍDICA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177.462,91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799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TOTAL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R$ 428.692,73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0095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649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91586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TAXA ADMINISTRATIVA</a:t>
            </a: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873365AF-F4CA-4729-934B-5B69BFA45E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008644"/>
              </p:ext>
            </p:extLst>
          </p:nvPr>
        </p:nvGraphicFramePr>
        <p:xfrm>
          <a:off x="457200" y="1059582"/>
          <a:ext cx="8229600" cy="2910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226">
                  <a:extLst>
                    <a:ext uri="{9D8B030D-6E8A-4147-A177-3AD203B41FA5}">
                      <a16:colId xmlns:a16="http://schemas.microsoft.com/office/drawing/2014/main" val="1927462376"/>
                    </a:ext>
                  </a:extLst>
                </a:gridCol>
                <a:gridCol w="2591374">
                  <a:extLst>
                    <a:ext uri="{9D8B030D-6E8A-4147-A177-3AD203B41FA5}">
                      <a16:colId xmlns:a16="http://schemas.microsoft.com/office/drawing/2014/main" val="742075069"/>
                    </a:ext>
                  </a:extLst>
                </a:gridCol>
              </a:tblGrid>
              <a:tr h="32003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j-lt"/>
                        </a:rPr>
                        <a:t>RESULTADOS DE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j-lt"/>
                        </a:rPr>
                        <a:t>VALORES (R$)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905629"/>
                  </a:ext>
                </a:extLst>
              </a:tr>
              <a:tr h="320036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600" b="0" i="0" u="none" strike="noStrike" dirty="0">
                          <a:effectLst/>
                          <a:latin typeface="+mj-lt"/>
                        </a:rPr>
                        <a:t>  DESPESAS COM PESSOAL EFETIVO DO EXECUTIVO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effectLst/>
                          <a:latin typeface="+mj-lt"/>
                        </a:rPr>
                        <a:t>   R$ 11.705.986,24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8161711"/>
                  </a:ext>
                </a:extLst>
              </a:tr>
              <a:tr h="320036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DESPESAS COM PESSOAL EFETIVO DO </a:t>
                      </a:r>
                      <a:r>
                        <a:rPr lang="pt-BR" sz="1600" b="0" i="0" u="none" strike="noStrike" dirty="0">
                          <a:effectLst/>
                          <a:latin typeface="+mj-lt"/>
                        </a:rPr>
                        <a:t>FMS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effectLst/>
                          <a:latin typeface="+mj-lt"/>
                        </a:rPr>
                        <a:t>   R$ 4.204.191,43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4868372"/>
                  </a:ext>
                </a:extLst>
              </a:tr>
              <a:tr h="320036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DESPESAS COM PESSOAL EFETIVO DO </a:t>
                      </a:r>
                      <a:r>
                        <a:rPr lang="pt-BR" sz="1600" b="0" i="0" u="none" strike="noStrike" dirty="0">
                          <a:effectLst/>
                          <a:latin typeface="+mj-lt"/>
                        </a:rPr>
                        <a:t>FMAS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effectLst/>
                          <a:latin typeface="+mj-lt"/>
                        </a:rPr>
                        <a:t>   R$ 704.646,68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3490337"/>
                  </a:ext>
                </a:extLst>
              </a:tr>
              <a:tr h="320036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DESPESAS COM PESSOAL EFETIVO DO </a:t>
                      </a:r>
                      <a:r>
                        <a:rPr lang="pt-BR" sz="1600" b="0" i="0" u="none" strike="noStrike" dirty="0">
                          <a:effectLst/>
                          <a:latin typeface="+mj-lt"/>
                        </a:rPr>
                        <a:t>FUNDEB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effectLst/>
                          <a:latin typeface="+mj-lt"/>
                        </a:rPr>
                        <a:t>   R$ 10.999.702,82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8655377"/>
                  </a:ext>
                </a:extLst>
              </a:tr>
              <a:tr h="320036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DESPESAS COM PESSOAL EFETIVO DO </a:t>
                      </a:r>
                      <a:r>
                        <a:rPr lang="pt-BR" sz="1600" b="0" i="0" u="none" strike="noStrike" dirty="0">
                          <a:effectLst/>
                          <a:latin typeface="+mj-lt"/>
                        </a:rPr>
                        <a:t>CÂMARA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effectLst/>
                          <a:latin typeface="+mj-lt"/>
                        </a:rPr>
                        <a:t>   R$ 154.233,43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6851763"/>
                  </a:ext>
                </a:extLst>
              </a:tr>
              <a:tr h="320036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DESPESAS COM PESSOAL EFETIVO DO </a:t>
                      </a:r>
                      <a:r>
                        <a:rPr lang="pt-BR" sz="1600" b="0" i="0" u="none" strike="noStrike" dirty="0">
                          <a:effectLst/>
                          <a:latin typeface="+mj-lt"/>
                        </a:rPr>
                        <a:t>SANTAHELANAPREV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effectLst/>
                          <a:latin typeface="+mj-lt"/>
                        </a:rPr>
                        <a:t>   R$5.564.079,51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0165532"/>
                  </a:ext>
                </a:extLst>
              </a:tr>
              <a:tr h="320036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DESPESAS COM PESSOAL EFETIVO DO </a:t>
                      </a:r>
                      <a:r>
                        <a:rPr lang="pt-BR" sz="1600" b="0" i="0" u="none" strike="noStrike" dirty="0">
                          <a:effectLst/>
                          <a:latin typeface="+mj-lt"/>
                        </a:rPr>
                        <a:t>FMT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effectLst/>
                          <a:latin typeface="+mj-lt"/>
                        </a:rPr>
                        <a:t>   R$ 218.109,88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799021"/>
                  </a:ext>
                </a:extLst>
              </a:tr>
              <a:tr h="320036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+mj-lt"/>
                        </a:rPr>
                        <a:t>TOTAL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+mj-lt"/>
                        </a:rPr>
                        <a:t>  R$ 33.550.949,99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0095621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416799"/>
              </p:ext>
            </p:extLst>
          </p:nvPr>
        </p:nvGraphicFramePr>
        <p:xfrm>
          <a:off x="466067" y="4083918"/>
          <a:ext cx="82296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19274623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“2%” = TAXA ADMINISTRATIVA PARA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905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0000"/>
                          </a:solidFill>
                        </a:rPr>
                        <a:t> R$671.019,00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161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672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91586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UTILIZAÇÃO DA TAXA ADMINISTRATIVA</a:t>
            </a: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873365AF-F4CA-4729-934B-5B69BFA45E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505782"/>
              </p:ext>
            </p:extLst>
          </p:nvPr>
        </p:nvGraphicFramePr>
        <p:xfrm>
          <a:off x="457200" y="1677162"/>
          <a:ext cx="8229600" cy="1542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226">
                  <a:extLst>
                    <a:ext uri="{9D8B030D-6E8A-4147-A177-3AD203B41FA5}">
                      <a16:colId xmlns:a16="http://schemas.microsoft.com/office/drawing/2014/main" val="1927462376"/>
                    </a:ext>
                  </a:extLst>
                </a:gridCol>
                <a:gridCol w="2591374">
                  <a:extLst>
                    <a:ext uri="{9D8B030D-6E8A-4147-A177-3AD203B41FA5}">
                      <a16:colId xmlns:a16="http://schemas.microsoft.com/office/drawing/2014/main" val="742075069"/>
                    </a:ext>
                  </a:extLst>
                </a:gridCol>
              </a:tblGrid>
              <a:tr h="39463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j-lt"/>
                        </a:rPr>
                        <a:t>SALDO – DESPESAS EM 2019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905629"/>
                  </a:ext>
                </a:extLst>
              </a:tr>
              <a:tr h="376694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600" b="0" i="0" u="none" strike="noStrike" dirty="0">
                          <a:effectLst/>
                          <a:latin typeface="+mj-lt"/>
                        </a:rPr>
                        <a:t>  (+</a:t>
                      </a:r>
                      <a:r>
                        <a:rPr lang="pt-BR" sz="12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pt-BR" sz="1600" b="0" i="0" u="none" strike="noStrike" dirty="0">
                          <a:effectLst/>
                          <a:latin typeface="+mj-lt"/>
                        </a:rPr>
                        <a:t>) SALDO DA TAXA ADMINISTRATIVA DE 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effectLst/>
                          <a:latin typeface="+mj-lt"/>
                        </a:rPr>
                        <a:t>   </a:t>
                      </a:r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R$ 671.019,00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8161711"/>
                  </a:ext>
                </a:extLst>
              </a:tr>
              <a:tr h="376694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 ( - ) DESPESAS ADMINISTRATIVA DE 2019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 (</a:t>
                      </a:r>
                      <a:r>
                        <a:rPr lang="pt-BR" sz="1600" b="0" dirty="0">
                          <a:solidFill>
                            <a:srgbClr val="FF0000"/>
                          </a:solidFill>
                        </a:rPr>
                        <a:t>R$ 428.692,73)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799021"/>
                  </a:ext>
                </a:extLst>
              </a:tr>
              <a:tr h="394636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SALDO REMANESCENTE TOTAL DE 2019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  R$ 242.326,27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0095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346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91586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TRANSPARÊNCIA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2638128" y="1491630"/>
            <a:ext cx="6048672" cy="3387256"/>
            <a:chOff x="2638128" y="1491630"/>
            <a:chExt cx="6048672" cy="3387256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8128" y="1491630"/>
              <a:ext cx="6048672" cy="3387256"/>
            </a:xfrm>
            <a:prstGeom prst="rect">
              <a:avLst/>
            </a:prstGeom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r="1000" b="3800"/>
            <a:stretch/>
          </p:blipFill>
          <p:spPr>
            <a:xfrm>
              <a:off x="4870376" y="1785898"/>
              <a:ext cx="3636000" cy="220822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4"/>
            <a:srcRect l="30750" t="10800" r="32501" b="19200"/>
            <a:stretch/>
          </p:blipFill>
          <p:spPr>
            <a:xfrm>
              <a:off x="3394312" y="3586098"/>
              <a:ext cx="936000" cy="1114286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4228" y="4306178"/>
              <a:ext cx="360040" cy="242427"/>
            </a:xfrm>
            <a:prstGeom prst="rect">
              <a:avLst/>
            </a:prstGeom>
          </p:spPr>
        </p:pic>
      </p:grpSp>
      <p:sp>
        <p:nvSpPr>
          <p:cNvPr id="10" name="CaixaDeTexto 9"/>
          <p:cNvSpPr txBox="1"/>
          <p:nvPr/>
        </p:nvSpPr>
        <p:spPr>
          <a:xfrm>
            <a:off x="457200" y="1569368"/>
            <a:ext cx="3865875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“Canais de acesso à informação em todas as plataformas”</a:t>
            </a:r>
          </a:p>
          <a:p>
            <a:pPr algn="just"/>
            <a:r>
              <a:rPr lang="pt-BR" sz="1600" dirty="0">
                <a:solidFill>
                  <a:schemeClr val="tx1"/>
                </a:solidFill>
              </a:rPr>
              <a:t>Acesse: </a:t>
            </a:r>
            <a:r>
              <a:rPr lang="pt-BR" sz="1600" b="1" u="sng" dirty="0">
                <a:solidFill>
                  <a:schemeClr val="accent5"/>
                </a:solidFill>
              </a:rPr>
              <a:t>santahelenaprev.go.gov.br</a:t>
            </a:r>
          </a:p>
          <a:p>
            <a:pPr algn="just"/>
            <a:r>
              <a:rPr lang="pt-BR" sz="1600" dirty="0">
                <a:solidFill>
                  <a:schemeClr val="tx1"/>
                </a:solidFill>
              </a:rPr>
              <a:t>De qualquer dispositivo para obter as informações do portal da transparência, retirar contracheque e muito mais</a:t>
            </a:r>
          </a:p>
        </p:txBody>
      </p:sp>
    </p:spTree>
    <p:extLst>
      <p:ext uri="{BB962C8B-B14F-4D97-AF65-F5344CB8AC3E}">
        <p14:creationId xmlns:p14="http://schemas.microsoft.com/office/powerpoint/2010/main" val="3052367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91586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TAXA ADMINISTRATIVA ACUMULADA</a:t>
            </a: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873365AF-F4CA-4729-934B-5B69BFA45E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670554"/>
              </p:ext>
            </p:extLst>
          </p:nvPr>
        </p:nvGraphicFramePr>
        <p:xfrm>
          <a:off x="457200" y="1347614"/>
          <a:ext cx="8229600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226">
                  <a:extLst>
                    <a:ext uri="{9D8B030D-6E8A-4147-A177-3AD203B41FA5}">
                      <a16:colId xmlns:a16="http://schemas.microsoft.com/office/drawing/2014/main" val="1927462376"/>
                    </a:ext>
                  </a:extLst>
                </a:gridCol>
                <a:gridCol w="2591374">
                  <a:extLst>
                    <a:ext uri="{9D8B030D-6E8A-4147-A177-3AD203B41FA5}">
                      <a16:colId xmlns:a16="http://schemas.microsoft.com/office/drawing/2014/main" val="742075069"/>
                    </a:ext>
                  </a:extLst>
                </a:gridCol>
              </a:tblGrid>
              <a:tr h="38207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j-lt"/>
                        </a:rPr>
                        <a:t>SALDO REMANESCENTE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j-lt"/>
                        </a:rPr>
                        <a:t>VALORES (R$)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2905629"/>
                  </a:ext>
                </a:extLst>
              </a:tr>
              <a:tr h="364698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600" b="0" i="0" u="none" strike="noStrike" dirty="0">
                          <a:effectLst/>
                          <a:latin typeface="+mj-lt"/>
                        </a:rPr>
                        <a:t>   SALDO REMANESCENTE DE 2014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effectLst/>
                          <a:latin typeface="+mj-lt"/>
                        </a:rPr>
                        <a:t>   R$ 53.474,56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8161711"/>
                  </a:ext>
                </a:extLst>
              </a:tr>
              <a:tr h="364698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600" b="0" i="0" u="none" strike="noStrike" dirty="0">
                          <a:effectLst/>
                          <a:latin typeface="+mj-lt"/>
                        </a:rPr>
                        <a:t>   SALDO REMANESCENTE DE 2015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effectLst/>
                          <a:latin typeface="+mj-lt"/>
                        </a:rPr>
                        <a:t>   R$ 73.744,71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4868372"/>
                  </a:ext>
                </a:extLst>
              </a:tr>
              <a:tr h="364698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600" b="0" i="0" u="none" strike="noStrike" dirty="0">
                          <a:effectLst/>
                          <a:latin typeface="+mj-lt"/>
                        </a:rPr>
                        <a:t>   SALDO REMANESCENTE DE 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effectLst/>
                          <a:latin typeface="+mj-lt"/>
                        </a:rPr>
                        <a:t>   R$ 133.068,91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3490337"/>
                  </a:ext>
                </a:extLst>
              </a:tr>
              <a:tr h="364698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600" b="0" i="0" u="none" strike="noStrike" dirty="0">
                          <a:effectLst/>
                          <a:latin typeface="+mj-lt"/>
                        </a:rPr>
                        <a:t>   SALDO REMANESCENTE DE 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effectLst/>
                          <a:latin typeface="+mj-lt"/>
                        </a:rPr>
                        <a:t>   R$ 201.057,82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8655377"/>
                  </a:ext>
                </a:extLst>
              </a:tr>
              <a:tr h="364698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600" b="0" i="0" u="none" strike="noStrike" dirty="0">
                          <a:effectLst/>
                          <a:latin typeface="+mj-lt"/>
                        </a:rPr>
                        <a:t>   SALDO REMANESCENTE DE 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effectLst/>
                          <a:latin typeface="+mj-lt"/>
                        </a:rPr>
                        <a:t>   R$ 193.876,34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6851763"/>
                  </a:ext>
                </a:extLst>
              </a:tr>
              <a:tr h="364698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600" b="0" i="0" u="none" strike="noStrike" dirty="0">
                          <a:effectLst/>
                          <a:latin typeface="+mj-lt"/>
                        </a:rPr>
                        <a:t>   SALDO REMANESCENTE DE 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effectLst/>
                          <a:latin typeface="+mj-lt"/>
                        </a:rPr>
                        <a:t>   R$ 242.326,27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0165532"/>
                  </a:ext>
                </a:extLst>
              </a:tr>
              <a:tr h="38207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+mj-lt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+mj-lt"/>
                        </a:rPr>
                        <a:t>  R$ 897.548,61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095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01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91586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RECEITAS</a:t>
            </a: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873365AF-F4CA-4729-934B-5B69BFA45E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491385"/>
              </p:ext>
            </p:extLst>
          </p:nvPr>
        </p:nvGraphicFramePr>
        <p:xfrm>
          <a:off x="457200" y="1203598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226">
                  <a:extLst>
                    <a:ext uri="{9D8B030D-6E8A-4147-A177-3AD203B41FA5}">
                      <a16:colId xmlns:a16="http://schemas.microsoft.com/office/drawing/2014/main" val="1927462376"/>
                    </a:ext>
                  </a:extLst>
                </a:gridCol>
                <a:gridCol w="2591374">
                  <a:extLst>
                    <a:ext uri="{9D8B030D-6E8A-4147-A177-3AD203B41FA5}">
                      <a16:colId xmlns:a16="http://schemas.microsoft.com/office/drawing/2014/main" val="742075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RECEITAS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DESPESAS EM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905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CONTRIBUIÇÃO PREVIDENCIÁRIA – PARTE SEGURADO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R$ 2.570.179,29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161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JUROS E MULTAS DA CONTRIBUIÇÃO PREVIDENCIÁRIA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R$ 105,86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868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CONTRIBUIÇÃO PREVIDENCIÁRIA – PARTE PATRONAL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R$ 3.620.509,99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49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CONTRIBUIÇÃO PREVIDENCIÁRIA – INATIVOS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R$ 45.380,12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896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RENDIMENTOS DE APLICAÇÕES FINANCEIRAS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R$ 2.285.963,74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655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DEDUÇÃO DE RENDIMENTOS DAS APLICAÇÕES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R$ -105.641,86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51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TOTAL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R$ 8.416.497,14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0095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045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91586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RESUMO CONTÁBIL</a:t>
            </a: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873365AF-F4CA-4729-934B-5B69BFA45E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882335"/>
              </p:ext>
            </p:extLst>
          </p:nvPr>
        </p:nvGraphicFramePr>
        <p:xfrm>
          <a:off x="457200" y="987574"/>
          <a:ext cx="822960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226">
                  <a:extLst>
                    <a:ext uri="{9D8B030D-6E8A-4147-A177-3AD203B41FA5}">
                      <a16:colId xmlns:a16="http://schemas.microsoft.com/office/drawing/2014/main" val="1927462376"/>
                    </a:ext>
                  </a:extLst>
                </a:gridCol>
                <a:gridCol w="2591374">
                  <a:extLst>
                    <a:ext uri="{9D8B030D-6E8A-4147-A177-3AD203B41FA5}">
                      <a16:colId xmlns:a16="http://schemas.microsoft.com/office/drawing/2014/main" val="742075069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DESPESAS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NO EXERCÍCIO DE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905629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DESPESAS PREVIDENCIÁRIAS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dirty="0">
                          <a:solidFill>
                            <a:schemeClr val="tx1"/>
                          </a:solidFill>
                        </a:rPr>
                        <a:t>R$ 6.446.599,42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161711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DESPESAS ADMINISTRATIVAS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R$ 428.692,73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86837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FF0000"/>
                          </a:solidFill>
                        </a:rPr>
                        <a:t>TOTAL DE DESPESAS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FF0000"/>
                          </a:solidFill>
                        </a:rPr>
                        <a:t>R$ 6.875.292,15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95621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991030"/>
              </p:ext>
            </p:extLst>
          </p:nvPr>
        </p:nvGraphicFramePr>
        <p:xfrm>
          <a:off x="452843" y="2379350"/>
          <a:ext cx="822960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226">
                  <a:extLst>
                    <a:ext uri="{9D8B030D-6E8A-4147-A177-3AD203B41FA5}">
                      <a16:colId xmlns:a16="http://schemas.microsoft.com/office/drawing/2014/main" val="1927462376"/>
                    </a:ext>
                  </a:extLst>
                </a:gridCol>
                <a:gridCol w="2591374">
                  <a:extLst>
                    <a:ext uri="{9D8B030D-6E8A-4147-A177-3AD203B41FA5}">
                      <a16:colId xmlns:a16="http://schemas.microsoft.com/office/drawing/2014/main" val="742075069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RECEITAS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NO EXERCÍCIO DE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90562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FF0000"/>
                          </a:solidFill>
                        </a:rPr>
                        <a:t>TOTAL DE DESPESAS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FF0000"/>
                          </a:solidFill>
                        </a:rPr>
                        <a:t>R$ 8.416.497,14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9562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866290"/>
              </p:ext>
            </p:extLst>
          </p:nvPr>
        </p:nvGraphicFramePr>
        <p:xfrm>
          <a:off x="452843" y="3942174"/>
          <a:ext cx="82296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226">
                  <a:extLst>
                    <a:ext uri="{9D8B030D-6E8A-4147-A177-3AD203B41FA5}">
                      <a16:colId xmlns:a16="http://schemas.microsoft.com/office/drawing/2014/main" val="1927462376"/>
                    </a:ext>
                  </a:extLst>
                </a:gridCol>
                <a:gridCol w="2591374">
                  <a:extLst>
                    <a:ext uri="{9D8B030D-6E8A-4147-A177-3AD203B41FA5}">
                      <a16:colId xmlns:a16="http://schemas.microsoft.com/office/drawing/2014/main" val="742075069"/>
                    </a:ext>
                  </a:extLst>
                </a:gridCol>
              </a:tblGrid>
              <a:tr h="31859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SALDOS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VALOR (R$)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905629"/>
                  </a:ext>
                </a:extLst>
              </a:tr>
              <a:tr h="318591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SALDO DO EXERCÍCIO ANTERIOR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R$ 17.594.374,53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95621"/>
                  </a:ext>
                </a:extLst>
              </a:tr>
              <a:tr h="318591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rgbClr val="FF0000"/>
                          </a:solidFill>
                        </a:rPr>
                        <a:t>SALDO FINAL DO EXERCÍCIO DE 2019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rgbClr val="FF0000"/>
                          </a:solidFill>
                        </a:rPr>
                        <a:t>R$ 19.143.334,60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32177910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321217"/>
              </p:ext>
            </p:extLst>
          </p:nvPr>
        </p:nvGraphicFramePr>
        <p:xfrm>
          <a:off x="452843" y="3160762"/>
          <a:ext cx="822960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226">
                  <a:extLst>
                    <a:ext uri="{9D8B030D-6E8A-4147-A177-3AD203B41FA5}">
                      <a16:colId xmlns:a16="http://schemas.microsoft.com/office/drawing/2014/main" val="1927462376"/>
                    </a:ext>
                  </a:extLst>
                </a:gridCol>
                <a:gridCol w="2591374">
                  <a:extLst>
                    <a:ext uri="{9D8B030D-6E8A-4147-A177-3AD203B41FA5}">
                      <a16:colId xmlns:a16="http://schemas.microsoft.com/office/drawing/2014/main" val="742075069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EXTRA-ORÇAMENTÁRIA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NO EXERCÍCIO DE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90562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DESPESA EXTRA-ORÇAMENTÁRIA PARA PROXIMO EXERCÍCIO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R$ 7.755,08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95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5389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24180"/>
            <a:ext cx="8229600" cy="691586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57200" y="316058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www.santahelenaprev.go.gov.br</a:t>
            </a:r>
          </a:p>
          <a:p>
            <a:pPr algn="ctr"/>
            <a:r>
              <a:rPr lang="pt-BR" dirty="0">
                <a:hlinkClick r:id="rId2"/>
              </a:rPr>
              <a:t>grasiene@santahelenaprev.go.gov.br</a:t>
            </a:r>
            <a:endParaRPr lang="pt-BR" dirty="0"/>
          </a:p>
          <a:p>
            <a:pPr algn="ctr"/>
            <a:r>
              <a:rPr lang="pt-BR" dirty="0">
                <a:hlinkClick r:id="rId3"/>
              </a:rPr>
              <a:t>juvencio@santahelenaprev.go.gov.br</a:t>
            </a:r>
            <a:endParaRPr lang="pt-BR" dirty="0"/>
          </a:p>
          <a:p>
            <a:pPr algn="ctr"/>
            <a:r>
              <a:rPr lang="pt-BR" dirty="0"/>
              <a:t>(64) 3641-8766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44" y="483518"/>
            <a:ext cx="3294112" cy="10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5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91586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TRANSPARÊNCIA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03" y="1059582"/>
            <a:ext cx="2838397" cy="401191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61138" y="1203598"/>
            <a:ext cx="5266928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dirty="0"/>
              <a:t>Aplicativo </a:t>
            </a:r>
            <a:r>
              <a:rPr lang="pt-BR" dirty="0">
                <a:solidFill>
                  <a:schemeClr val="accent5"/>
                </a:solidFill>
              </a:rPr>
              <a:t>PREV+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Acesso direto dos segurados às informações previdenciárias.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Finalizamos o ano de 2019 com 182 segurados cadastrados para utilização do APP.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19822"/>
            <a:ext cx="590550" cy="5905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729" y="3219821"/>
            <a:ext cx="590550" cy="5905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72270"/>
            <a:ext cx="590550" cy="59055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01" y="4072270"/>
            <a:ext cx="590550" cy="59055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47749" y="3284264"/>
            <a:ext cx="1868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accent5"/>
                </a:solidFill>
              </a:rPr>
              <a:t>PRATICIDADE</a:t>
            </a:r>
          </a:p>
          <a:p>
            <a:r>
              <a:rPr lang="pt-BR" sz="1200" dirty="0">
                <a:solidFill>
                  <a:schemeClr val="accent5"/>
                </a:solidFill>
              </a:rPr>
              <a:t>Acesso na palma da mão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166242" y="4136712"/>
            <a:ext cx="1868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accent5"/>
                </a:solidFill>
              </a:rPr>
              <a:t>FALE COM O GESTOR</a:t>
            </a:r>
          </a:p>
          <a:p>
            <a:r>
              <a:rPr lang="pt-BR" sz="1200" dirty="0">
                <a:solidFill>
                  <a:schemeClr val="accent5"/>
                </a:solidFill>
              </a:rPr>
              <a:t>Resolução de dúvidas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862831" y="3284264"/>
            <a:ext cx="186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accent5"/>
                </a:solidFill>
              </a:rPr>
              <a:t>INFORMAÇÕES</a:t>
            </a:r>
          </a:p>
          <a:p>
            <a:r>
              <a:rPr lang="pt-BR" sz="1200" dirty="0">
                <a:solidFill>
                  <a:schemeClr val="accent5"/>
                </a:solidFill>
              </a:rPr>
              <a:t>Acesso a contracheques e outros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860000" y="4136712"/>
            <a:ext cx="1868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accent5"/>
                </a:solidFill>
              </a:rPr>
              <a:t>NOTIFICAÇÕES</a:t>
            </a:r>
          </a:p>
          <a:p>
            <a:r>
              <a:rPr lang="pt-BR" sz="1200" dirty="0">
                <a:solidFill>
                  <a:schemeClr val="accent5"/>
                </a:solidFill>
              </a:rPr>
              <a:t>Receba avisos importantes</a:t>
            </a:r>
          </a:p>
        </p:txBody>
      </p:sp>
    </p:spTree>
    <p:extLst>
      <p:ext uri="{BB962C8B-B14F-4D97-AF65-F5344CB8AC3E}">
        <p14:creationId xmlns:p14="http://schemas.microsoft.com/office/powerpoint/2010/main" val="2598074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91586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RECADASTRAMENTO / PROVA DE VIDA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76D0881-1642-45B1-AC82-A520444405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059582"/>
            <a:ext cx="2789185" cy="3723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473F07F-DC0D-49D0-89DE-CAB238710C14}"/>
              </a:ext>
            </a:extLst>
          </p:cNvPr>
          <p:cNvSpPr txBox="1"/>
          <p:nvPr/>
        </p:nvSpPr>
        <p:spPr>
          <a:xfrm>
            <a:off x="457200" y="1635646"/>
            <a:ext cx="4906888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dirty="0"/>
              <a:t>A Prova de Vida dos Inativos ocorreu no período de </a:t>
            </a:r>
            <a:r>
              <a:rPr lang="pt-BR" b="1" dirty="0"/>
              <a:t>04/03/2019 a 20/03/2019</a:t>
            </a:r>
            <a:r>
              <a:rPr lang="pt-BR" dirty="0"/>
              <a:t>. Nesse período foram atendidos os </a:t>
            </a:r>
            <a:r>
              <a:rPr lang="pt-BR" b="1" dirty="0"/>
              <a:t>185 servidores inativos</a:t>
            </a:r>
            <a:r>
              <a:rPr lang="pt-BR" dirty="0"/>
              <a:t> beneficiários do SANTAHELENAPREV. 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6677E987-357A-4642-8560-89EDC4F03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504938"/>
              </p:ext>
            </p:extLst>
          </p:nvPr>
        </p:nvGraphicFramePr>
        <p:xfrm>
          <a:off x="457200" y="3291830"/>
          <a:ext cx="4906888" cy="94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6888">
                  <a:extLst>
                    <a:ext uri="{9D8B030D-6E8A-4147-A177-3AD203B41FA5}">
                      <a16:colId xmlns:a16="http://schemas.microsoft.com/office/drawing/2014/main" val="1927462376"/>
                    </a:ext>
                  </a:extLst>
                </a:gridCol>
              </a:tblGrid>
              <a:tr h="473772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APOSENTADOS E PENSIONISTAS RECADASTRADOS</a:t>
                      </a:r>
                    </a:p>
                  </a:txBody>
                  <a:tcPr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905629"/>
                  </a:ext>
                </a:extLst>
              </a:tr>
              <a:tr h="473772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185</a:t>
                      </a:r>
                    </a:p>
                  </a:txBody>
                  <a:tcPr>
                    <a:solidFill>
                      <a:srgbClr val="C2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161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924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91586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CAPACITAÇÃO DE SERVIDORES E CONSELHEIROS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57200" y="1760701"/>
            <a:ext cx="4906888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Os servidores e membros do Conselho e Comitê de Investimentos participaram de 07 Eventos/Cursos durante o ano de 2019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848" y="1300199"/>
            <a:ext cx="29523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17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91586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CAPACITAÇÃO DE SERVIDORES E CONSELHEIROS</a:t>
            </a:r>
          </a:p>
        </p:txBody>
      </p:sp>
      <p:graphicFrame>
        <p:nvGraphicFramePr>
          <p:cNvPr id="6" name="Tabela 3">
            <a:extLst>
              <a:ext uri="{FF2B5EF4-FFF2-40B4-BE49-F238E27FC236}">
                <a16:creationId xmlns:a16="http://schemas.microsoft.com/office/drawing/2014/main" id="{7B18BE7E-746D-4AF8-A0E8-A368A4D82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442647"/>
              </p:ext>
            </p:extLst>
          </p:nvPr>
        </p:nvGraphicFramePr>
        <p:xfrm>
          <a:off x="457200" y="1116806"/>
          <a:ext cx="8229601" cy="37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696">
                  <a:extLst>
                    <a:ext uri="{9D8B030D-6E8A-4147-A177-3AD203B41FA5}">
                      <a16:colId xmlns:a16="http://schemas.microsoft.com/office/drawing/2014/main" val="1927462376"/>
                    </a:ext>
                  </a:extLst>
                </a:gridCol>
                <a:gridCol w="1870855">
                  <a:extLst>
                    <a:ext uri="{9D8B030D-6E8A-4147-A177-3AD203B41FA5}">
                      <a16:colId xmlns:a16="http://schemas.microsoft.com/office/drawing/2014/main" val="1694133516"/>
                    </a:ext>
                  </a:extLst>
                </a:gridCol>
                <a:gridCol w="1081473">
                  <a:extLst>
                    <a:ext uri="{9D8B030D-6E8A-4147-A177-3AD203B41FA5}">
                      <a16:colId xmlns:a16="http://schemas.microsoft.com/office/drawing/2014/main" val="3318808587"/>
                    </a:ext>
                  </a:extLst>
                </a:gridCol>
                <a:gridCol w="2098577">
                  <a:extLst>
                    <a:ext uri="{9D8B030D-6E8A-4147-A177-3AD203B41FA5}">
                      <a16:colId xmlns:a16="http://schemas.microsoft.com/office/drawing/2014/main" val="742075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 dirty="0"/>
                        <a:t>EVENTO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LOCAL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SERVIDORES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2905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/>
                        <a:t>RPPS: PERSPECTIVAS CONTEMPORÂNEAS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RPPS Brasil - Goiânia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20/05/2019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 err="1"/>
                        <a:t>Grasiene</a:t>
                      </a:r>
                      <a:r>
                        <a:rPr lang="pt-BR" sz="1400" dirty="0"/>
                        <a:t> - Gestora e Eliane - Conselheira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9353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/>
                        <a:t>2 Audiências Públicas Municipais Quadrimestrais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Câmara Municipal de Santa Helena de Goiás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29/05/2019</a:t>
                      </a:r>
                    </a:p>
                    <a:p>
                      <a:r>
                        <a:rPr lang="pt-BR" sz="1400" dirty="0"/>
                        <a:t>27/09/2019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 err="1"/>
                        <a:t>Grasiene</a:t>
                      </a:r>
                      <a:r>
                        <a:rPr lang="pt-BR" sz="1400" dirty="0"/>
                        <a:t> – Gestora</a:t>
                      </a:r>
                    </a:p>
                    <a:p>
                      <a:r>
                        <a:rPr lang="pt-BR" sz="1400" dirty="0"/>
                        <a:t>Juvêncio – Dir. Financeiro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421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/>
                        <a:t>CONECTA RPPS – 3IT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Caruaru – Pernambuco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30/07/2019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Juvêncio – Dir. Financeiro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2937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/>
                        <a:t>1° </a:t>
                      </a:r>
                      <a:r>
                        <a:rPr lang="pt-BR" sz="1400" dirty="0" err="1"/>
                        <a:t>Enconstro</a:t>
                      </a:r>
                      <a:r>
                        <a:rPr lang="pt-BR" sz="1400" dirty="0"/>
                        <a:t> Técnico em Comemoração aos 30 anos do IPARV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Rio Verde – Goiás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11/07/2019</a:t>
                      </a:r>
                    </a:p>
                    <a:p>
                      <a:r>
                        <a:rPr lang="pt-BR" sz="1400" dirty="0"/>
                        <a:t>12/07/2019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Juvêncio – Dir. Financeiro</a:t>
                      </a:r>
                    </a:p>
                    <a:p>
                      <a:r>
                        <a:rPr lang="pt-BR" sz="1400" dirty="0"/>
                        <a:t>Simone M. – Conselheira</a:t>
                      </a:r>
                    </a:p>
                    <a:p>
                      <a:r>
                        <a:rPr lang="pt-BR" sz="1400" dirty="0" err="1"/>
                        <a:t>Taianne</a:t>
                      </a:r>
                      <a:r>
                        <a:rPr lang="pt-BR" sz="1400" dirty="0"/>
                        <a:t> C. - Conselheira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9747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err="1"/>
                        <a:t>Colare</a:t>
                      </a:r>
                      <a:r>
                        <a:rPr lang="pt-BR" sz="1400" dirty="0"/>
                        <a:t> Pessoal – Módulos “Introdução, Layout e Legislação”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Ambiente Online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18/09/2019</a:t>
                      </a:r>
                    </a:p>
                    <a:p>
                      <a:r>
                        <a:rPr lang="pt-BR" sz="1400" dirty="0"/>
                        <a:t>24/09/2019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Juvêncio – Dir. Financeiro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1054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/>
                        <a:t>Capacitação para Certificação CPA10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CAIXA – Goiânia – 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14/11/2019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André G. – Conselheiro</a:t>
                      </a:r>
                    </a:p>
                    <a:p>
                      <a:r>
                        <a:rPr lang="pt-BR" sz="1400" dirty="0"/>
                        <a:t>Simone M. – Conselheira</a:t>
                      </a:r>
                    </a:p>
                    <a:p>
                      <a:r>
                        <a:rPr lang="pt-BR" sz="1400" dirty="0" err="1"/>
                        <a:t>Taianne</a:t>
                      </a:r>
                      <a:r>
                        <a:rPr lang="pt-BR" sz="1400" dirty="0"/>
                        <a:t> C. – Conselheira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7121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39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91586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COMPOSIÇÃO DE SEGURADOS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9B65A1D-E4DC-4858-A6DB-1A63F0A516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405277"/>
              </p:ext>
            </p:extLst>
          </p:nvPr>
        </p:nvGraphicFramePr>
        <p:xfrm>
          <a:off x="457200" y="3850214"/>
          <a:ext cx="82296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59552294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92746237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42075069"/>
                    </a:ext>
                  </a:extLst>
                </a:gridCol>
              </a:tblGrid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ATIVOS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APOSENTADOS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PENSIONISTAS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2905629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8161711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79,11%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18,66%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2,24%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4868372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341229639"/>
              </p:ext>
            </p:extLst>
          </p:nvPr>
        </p:nvGraphicFramePr>
        <p:xfrm>
          <a:off x="457200" y="990398"/>
          <a:ext cx="8229600" cy="2766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6435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91586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LICITAÇÕES E CONTRATOS</a:t>
            </a: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198E5542-350D-4CD1-B37C-C24E1AD2C6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887904"/>
              </p:ext>
            </p:extLst>
          </p:nvPr>
        </p:nvGraphicFramePr>
        <p:xfrm>
          <a:off x="1524000" y="1347614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1927462376"/>
                    </a:ext>
                  </a:extLst>
                </a:gridCol>
                <a:gridCol w="1919536">
                  <a:extLst>
                    <a:ext uri="{9D8B030D-6E8A-4147-A177-3AD203B41FA5}">
                      <a16:colId xmlns:a16="http://schemas.microsoft.com/office/drawing/2014/main" val="742075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LICITAÇÕES REALIZADAS NO 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QUANTIDADE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905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DISPENSAS DE LICITAÇÕES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161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OUTRAS MODALIDADES DE LICITAÇÕES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868372"/>
                  </a:ext>
                </a:extLst>
              </a:tr>
            </a:tbl>
          </a:graphicData>
        </a:graphic>
      </p:graphicFrame>
      <p:graphicFrame>
        <p:nvGraphicFramePr>
          <p:cNvPr id="7" name="Tabela 3">
            <a:extLst>
              <a:ext uri="{FF2B5EF4-FFF2-40B4-BE49-F238E27FC236}">
                <a16:creationId xmlns:a16="http://schemas.microsoft.com/office/drawing/2014/main" id="{C306442A-DC17-4F64-AE13-99E940691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796596"/>
              </p:ext>
            </p:extLst>
          </p:nvPr>
        </p:nvGraphicFramePr>
        <p:xfrm>
          <a:off x="1524000" y="2859782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1927462376"/>
                    </a:ext>
                  </a:extLst>
                </a:gridCol>
                <a:gridCol w="1919536">
                  <a:extLst>
                    <a:ext uri="{9D8B030D-6E8A-4147-A177-3AD203B41FA5}">
                      <a16:colId xmlns:a16="http://schemas.microsoft.com/office/drawing/2014/main" val="742075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CONTRATOS REALIZADOS NO 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QUANTIDADE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905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ADITIVOS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161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NOVOS CONTRATOS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868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374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91586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BENEFÍCIOS PREVIDENCIÁRIOS</a:t>
            </a:r>
          </a:p>
        </p:txBody>
      </p:sp>
      <p:graphicFrame>
        <p:nvGraphicFramePr>
          <p:cNvPr id="6" name="Tabela 3">
            <a:extLst>
              <a:ext uri="{FF2B5EF4-FFF2-40B4-BE49-F238E27FC236}">
                <a16:creationId xmlns:a16="http://schemas.microsoft.com/office/drawing/2014/main" id="{1D4FC38B-F9B7-4185-89E7-1EC544582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380415"/>
              </p:ext>
            </p:extLst>
          </p:nvPr>
        </p:nvGraphicFramePr>
        <p:xfrm>
          <a:off x="457200" y="1347614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226">
                  <a:extLst>
                    <a:ext uri="{9D8B030D-6E8A-4147-A177-3AD203B41FA5}">
                      <a16:colId xmlns:a16="http://schemas.microsoft.com/office/drawing/2014/main" val="1927462376"/>
                    </a:ext>
                  </a:extLst>
                </a:gridCol>
                <a:gridCol w="2591374">
                  <a:extLst>
                    <a:ext uri="{9D8B030D-6E8A-4147-A177-3AD203B41FA5}">
                      <a16:colId xmlns:a16="http://schemas.microsoft.com/office/drawing/2014/main" val="742075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APOSENTADORIAS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CONCEDIDAS EM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905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APOSENTADORIAS POR 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161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APOSENTADORIA POR TEMPO DE CONTRIBUIÇÃO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868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APOSENTADORIA ESPECIAL DE PROFESSOR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49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APOSENTADORIA POR INVALIDEZ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137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TOTAL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26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0095621"/>
                  </a:ext>
                </a:extLst>
              </a:tr>
            </a:tbl>
          </a:graphicData>
        </a:graphic>
      </p:graphicFrame>
      <p:graphicFrame>
        <p:nvGraphicFramePr>
          <p:cNvPr id="7" name="Tabela 3">
            <a:extLst>
              <a:ext uri="{FF2B5EF4-FFF2-40B4-BE49-F238E27FC236}">
                <a16:creationId xmlns:a16="http://schemas.microsoft.com/office/drawing/2014/main" id="{6A49A224-5665-4EFE-8642-A1AAABD43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061438"/>
              </p:ext>
            </p:extLst>
          </p:nvPr>
        </p:nvGraphicFramePr>
        <p:xfrm>
          <a:off x="457200" y="3723878"/>
          <a:ext cx="82296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19274623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TOTAL DE APOSENTADORIAS VIGENTES EM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905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192</a:t>
                      </a:r>
                      <a:endParaRPr lang="pt-BR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8161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9249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984</Words>
  <Application>Microsoft Office PowerPoint</Application>
  <PresentationFormat>Apresentação na tela (16:9)</PresentationFormat>
  <Paragraphs>267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6" baseType="lpstr">
      <vt:lpstr>Arial</vt:lpstr>
      <vt:lpstr>Calibri</vt:lpstr>
      <vt:lpstr>Tema do Office</vt:lpstr>
      <vt:lpstr>Audiência Pública de Prestação de Contas</vt:lpstr>
      <vt:lpstr>TRANSPARÊNCIA</vt:lpstr>
      <vt:lpstr>TRANSPARÊNCIA</vt:lpstr>
      <vt:lpstr>RECADASTRAMENTO / PROVA DE VIDA</vt:lpstr>
      <vt:lpstr>CAPACITAÇÃO DE SERVIDORES E CONSELHEIROS</vt:lpstr>
      <vt:lpstr>CAPACITAÇÃO DE SERVIDORES E CONSELHEIROS</vt:lpstr>
      <vt:lpstr>COMPOSIÇÃO DE SEGURADOS</vt:lpstr>
      <vt:lpstr>LICITAÇÕES E CONTRATOS</vt:lpstr>
      <vt:lpstr>BENEFÍCIOS PREVIDENCIÁRIOS</vt:lpstr>
      <vt:lpstr>BENEFÍCIOS PREVIDENCIÁRIOS</vt:lpstr>
      <vt:lpstr>BENEFÍCIOS PREVIDENCIÁRIOS</vt:lpstr>
      <vt:lpstr>DESPESAS COM BENEFÍCIOS PREVIDENCIÁRIOS</vt:lpstr>
      <vt:lpstr>DESPESAS COM BENEFÍCIOS PREVIDENCIÁRIOS</vt:lpstr>
      <vt:lpstr>PERÍCIAS MÉDICAS</vt:lpstr>
      <vt:lpstr>PERÍCIAS MÉDICAS POR TEMPO</vt:lpstr>
      <vt:lpstr>COMPREV</vt:lpstr>
      <vt:lpstr>DESPESAS ADMINISTRATIVAS</vt:lpstr>
      <vt:lpstr>TAXA ADMINISTRATIVA</vt:lpstr>
      <vt:lpstr>UTILIZAÇÃO DA TAXA ADMINISTRATIVA</vt:lpstr>
      <vt:lpstr>TAXA ADMINISTRATIVA ACUMULADA</vt:lpstr>
      <vt:lpstr>RECEITAS</vt:lpstr>
      <vt:lpstr>RESUMO CONTÁBIL</vt:lpstr>
      <vt:lpstr>OBRIGADO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66</cp:revision>
  <cp:lastPrinted>2020-01-13T17:44:38Z</cp:lastPrinted>
  <dcterms:created xsi:type="dcterms:W3CDTF">2017-02-22T12:21:52Z</dcterms:created>
  <dcterms:modified xsi:type="dcterms:W3CDTF">2020-01-15T17:24:49Z</dcterms:modified>
</cp:coreProperties>
</file>