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78" r:id="rId4"/>
    <p:sldId id="304" r:id="rId5"/>
    <p:sldId id="279" r:id="rId6"/>
    <p:sldId id="280" r:id="rId7"/>
    <p:sldId id="281" r:id="rId8"/>
    <p:sldId id="260" r:id="rId9"/>
    <p:sldId id="261" r:id="rId10"/>
    <p:sldId id="282" r:id="rId11"/>
    <p:sldId id="283" r:id="rId12"/>
    <p:sldId id="291" r:id="rId13"/>
    <p:sldId id="292" r:id="rId14"/>
    <p:sldId id="295" r:id="rId15"/>
    <p:sldId id="298" r:id="rId16"/>
    <p:sldId id="294" r:id="rId17"/>
    <p:sldId id="297" r:id="rId18"/>
    <p:sldId id="300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05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rquivos-ARIMA\PREVID&#202;NCIA\RPPS\PREFEITURAS\DRAA\GO\Santa%20Helena%20de%20Goi&#225;s\DRAA\2019\BD\Calculo%20Atuarial%202019%20-%20Santa%20Helen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71084864391948"/>
          <c:y val="8.8437591134441565E-2"/>
          <c:w val="0.76145669291338625"/>
          <c:h val="0.795582531350247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1656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'[Calculo Atuarial 2019 - Santa Helena.xlsm]Gráficos - Av Esc'!$A$9:$C$9</c:f>
              <c:numCache>
                <c:formatCode>General</c:formatCode>
                <c:ptCount val="3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</c:numCache>
            </c:numRef>
          </c:cat>
          <c:val>
            <c:numRef>
              <c:f>'[Calculo Atuarial 2019 - Santa Helena.xlsm]Gráficos - Av Esc'!$A$10:$C$10</c:f>
              <c:numCache>
                <c:formatCode>_("R$ "* #,##0.00_);_("R$ "* \(#,##0.00\);_("R$ "* "-"??_);_(@_)</c:formatCode>
                <c:ptCount val="3"/>
                <c:pt idx="0">
                  <c:v>446007.99</c:v>
                </c:pt>
                <c:pt idx="1">
                  <c:v>353144.07999999996</c:v>
                </c:pt>
                <c:pt idx="2">
                  <c:v>315239.39999999997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785920"/>
        <c:axId val="287812992"/>
      </c:barChart>
      <c:catAx>
        <c:axId val="28878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7812992"/>
        <c:crosses val="autoZero"/>
        <c:auto val="1"/>
        <c:lblAlgn val="ctr"/>
        <c:lblOffset val="100"/>
        <c:noMultiLvlLbl val="0"/>
      </c:catAx>
      <c:valAx>
        <c:axId val="287812992"/>
        <c:scaling>
          <c:orientation val="minMax"/>
        </c:scaling>
        <c:delete val="0"/>
        <c:axPos val="l"/>
        <c:numFmt formatCode="_(&quot;R$ &quot;* #,##0.00_);_(&quot;R$ &quot;* \(#,##0.00\);_(&quot;R$ &quot;* &quot;-&quot;??_);_(@_)" sourceLinked="1"/>
        <c:majorTickMark val="out"/>
        <c:minorTickMark val="none"/>
        <c:tickLblPos val="nextTo"/>
        <c:crossAx val="28878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F0BCE-0278-4322-8EE5-CB353B865D6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F6F6F04-81EE-43AF-ACCC-7B698C67771F}">
      <dgm:prSet phldrT="[Texto]" custT="1"/>
      <dgm:spPr>
        <a:solidFill>
          <a:srgbClr val="083E40"/>
        </a:solidFill>
      </dgm:spPr>
      <dgm:t>
        <a:bodyPr/>
        <a:lstStyle/>
        <a:p>
          <a:pPr algn="ctr"/>
          <a:r>
            <a:rPr lang="pt-BR" sz="1800" dirty="0" smtClean="0">
              <a:latin typeface="Helvetica" pitchFamily="34" charset="0"/>
            </a:rPr>
            <a:t>CARACTERÍSTICA DO RPPS</a:t>
          </a:r>
          <a:endParaRPr lang="pt-BR" sz="1800" dirty="0">
            <a:latin typeface="Helvetica" pitchFamily="34" charset="0"/>
          </a:endParaRPr>
        </a:p>
      </dgm:t>
    </dgm:pt>
    <dgm:pt modelId="{4FF24FFF-A346-454C-9EDA-AF4249D80B6A}" type="parTrans" cxnId="{392487BF-BCD7-4517-A2A7-12A7462AB6A0}">
      <dgm:prSet/>
      <dgm:spPr/>
      <dgm:t>
        <a:bodyPr/>
        <a:lstStyle/>
        <a:p>
          <a:endParaRPr lang="pt-BR" sz="1800"/>
        </a:p>
      </dgm:t>
    </dgm:pt>
    <dgm:pt modelId="{ABD77BF5-EE97-467B-9BBA-CE4B0D3A1187}" type="sibTrans" cxnId="{392487BF-BCD7-4517-A2A7-12A7462AB6A0}">
      <dgm:prSet/>
      <dgm:spPr/>
      <dgm:t>
        <a:bodyPr/>
        <a:lstStyle/>
        <a:p>
          <a:endParaRPr lang="pt-BR" sz="1800"/>
        </a:p>
      </dgm:t>
    </dgm:pt>
    <dgm:pt modelId="{21519FF9-7B36-474A-BC66-8206F9A1D677}">
      <dgm:prSet phldrT="[Texto]" custT="1"/>
      <dgm:spPr>
        <a:ln>
          <a:solidFill>
            <a:srgbClr val="025141"/>
          </a:solidFill>
        </a:ln>
      </dgm:spPr>
      <dgm:t>
        <a:bodyPr/>
        <a:lstStyle/>
        <a:p>
          <a:pPr algn="l"/>
          <a:r>
            <a:rPr lang="pt-BR" sz="1600" dirty="0" smtClean="0">
              <a:solidFill>
                <a:srgbClr val="024841"/>
              </a:solidFill>
              <a:latin typeface="Helvetica" pitchFamily="34" charset="0"/>
            </a:rPr>
            <a:t>BENEFÍCIO DEFINIDO;</a:t>
          </a:r>
          <a:endParaRPr lang="pt-BR" sz="1600" dirty="0">
            <a:solidFill>
              <a:srgbClr val="024841"/>
            </a:solidFill>
            <a:latin typeface="Helvetica" pitchFamily="34" charset="0"/>
          </a:endParaRPr>
        </a:p>
      </dgm:t>
    </dgm:pt>
    <dgm:pt modelId="{8D6C2E7A-DF71-413A-8DE1-A5BCC6B104E1}" type="parTrans" cxnId="{6387913F-DC91-412D-B74F-4FD0BF62FD2C}">
      <dgm:prSet/>
      <dgm:spPr/>
      <dgm:t>
        <a:bodyPr/>
        <a:lstStyle/>
        <a:p>
          <a:endParaRPr lang="pt-BR" sz="1800"/>
        </a:p>
      </dgm:t>
    </dgm:pt>
    <dgm:pt modelId="{4272269A-0C37-4E4D-8229-D31E4F122762}" type="sibTrans" cxnId="{6387913F-DC91-412D-B74F-4FD0BF62FD2C}">
      <dgm:prSet/>
      <dgm:spPr/>
      <dgm:t>
        <a:bodyPr/>
        <a:lstStyle/>
        <a:p>
          <a:endParaRPr lang="pt-BR" sz="1800"/>
        </a:p>
      </dgm:t>
    </dgm:pt>
    <dgm:pt modelId="{7AA14F5D-A1BB-45DA-AEDD-61F6F3AC86E8}">
      <dgm:prSet custT="1"/>
      <dgm:spPr>
        <a:ln>
          <a:solidFill>
            <a:srgbClr val="025141"/>
          </a:solidFill>
        </a:ln>
      </dgm:spPr>
      <dgm:t>
        <a:bodyPr/>
        <a:lstStyle/>
        <a:p>
          <a:pPr algn="l"/>
          <a:r>
            <a:rPr lang="pt-BR" sz="1600" dirty="0" smtClean="0">
              <a:solidFill>
                <a:srgbClr val="024841"/>
              </a:solidFill>
              <a:latin typeface="Helvetica" pitchFamily="34" charset="0"/>
            </a:rPr>
            <a:t>NECESSIDADE DE EQUILÍBRIO ATUARIAL;</a:t>
          </a:r>
          <a:endParaRPr lang="pt-BR" sz="1600" dirty="0">
            <a:solidFill>
              <a:srgbClr val="024841"/>
            </a:solidFill>
            <a:latin typeface="Helvetica" pitchFamily="34" charset="0"/>
          </a:endParaRPr>
        </a:p>
      </dgm:t>
    </dgm:pt>
    <dgm:pt modelId="{E32AD49B-AAC6-48A7-AA7C-2E117CABDC79}" type="parTrans" cxnId="{E46EDDC7-609C-4657-B515-7D29B582D455}">
      <dgm:prSet/>
      <dgm:spPr/>
      <dgm:t>
        <a:bodyPr/>
        <a:lstStyle/>
        <a:p>
          <a:endParaRPr lang="pt-BR" sz="1800"/>
        </a:p>
      </dgm:t>
    </dgm:pt>
    <dgm:pt modelId="{F309BB3C-3181-49C8-B9C3-EE75819623CC}" type="sibTrans" cxnId="{E46EDDC7-609C-4657-B515-7D29B582D455}">
      <dgm:prSet/>
      <dgm:spPr/>
      <dgm:t>
        <a:bodyPr/>
        <a:lstStyle/>
        <a:p>
          <a:endParaRPr lang="pt-BR" sz="1800"/>
        </a:p>
      </dgm:t>
    </dgm:pt>
    <dgm:pt modelId="{AA7137A9-0CBF-442C-98E9-53721FABC2D2}">
      <dgm:prSet custT="1"/>
      <dgm:spPr>
        <a:ln>
          <a:solidFill>
            <a:srgbClr val="025141"/>
          </a:solidFill>
        </a:ln>
      </dgm:spPr>
      <dgm:t>
        <a:bodyPr/>
        <a:lstStyle/>
        <a:p>
          <a:pPr algn="l"/>
          <a:r>
            <a:rPr lang="pt-BR" sz="1600" dirty="0" smtClean="0">
              <a:solidFill>
                <a:srgbClr val="024841"/>
              </a:solidFill>
              <a:latin typeface="Helvetica" pitchFamily="34" charset="0"/>
            </a:rPr>
            <a:t>VIABILIDADE FINANCEIRA PARA O ENTE FEDERATIVO;</a:t>
          </a:r>
          <a:endParaRPr lang="pt-BR" sz="1600" dirty="0">
            <a:solidFill>
              <a:srgbClr val="024841"/>
            </a:solidFill>
            <a:latin typeface="Helvetica" pitchFamily="34" charset="0"/>
          </a:endParaRPr>
        </a:p>
      </dgm:t>
    </dgm:pt>
    <dgm:pt modelId="{DCD17EB3-C784-445D-B8FD-B7085A6F6792}" type="parTrans" cxnId="{E2D066F8-B9AD-4BCB-8417-87C334C72CC2}">
      <dgm:prSet/>
      <dgm:spPr/>
      <dgm:t>
        <a:bodyPr/>
        <a:lstStyle/>
        <a:p>
          <a:endParaRPr lang="pt-BR" sz="1800"/>
        </a:p>
      </dgm:t>
    </dgm:pt>
    <dgm:pt modelId="{EE2E6E46-6A6A-4477-BFE0-FAE24B608931}" type="sibTrans" cxnId="{E2D066F8-B9AD-4BCB-8417-87C334C72CC2}">
      <dgm:prSet/>
      <dgm:spPr/>
      <dgm:t>
        <a:bodyPr/>
        <a:lstStyle/>
        <a:p>
          <a:endParaRPr lang="pt-BR" sz="1800"/>
        </a:p>
      </dgm:t>
    </dgm:pt>
    <dgm:pt modelId="{A7EBAE58-4292-4226-A3AE-E05B17C0CB28}">
      <dgm:prSet custT="1"/>
      <dgm:spPr>
        <a:ln>
          <a:solidFill>
            <a:srgbClr val="025141"/>
          </a:solidFill>
        </a:ln>
      </dgm:spPr>
      <dgm:t>
        <a:bodyPr/>
        <a:lstStyle/>
        <a:p>
          <a:pPr algn="l"/>
          <a:r>
            <a:rPr lang="pt-BR" sz="1600" dirty="0" smtClean="0">
              <a:solidFill>
                <a:srgbClr val="024841"/>
              </a:solidFill>
              <a:latin typeface="Helvetica" pitchFamily="34" charset="0"/>
            </a:rPr>
            <a:t>GERENCIAMENTO PROFISSIONAL;</a:t>
          </a:r>
          <a:endParaRPr lang="pt-BR" sz="1600" dirty="0">
            <a:solidFill>
              <a:srgbClr val="024841"/>
            </a:solidFill>
            <a:latin typeface="Helvetica" pitchFamily="34" charset="0"/>
          </a:endParaRPr>
        </a:p>
      </dgm:t>
    </dgm:pt>
    <dgm:pt modelId="{ADCC54D9-BA77-45B0-9C67-90E0D8DB8D57}" type="parTrans" cxnId="{BFD2D403-60B5-45F1-9DBF-257F2E32F0C8}">
      <dgm:prSet/>
      <dgm:spPr/>
      <dgm:t>
        <a:bodyPr/>
        <a:lstStyle/>
        <a:p>
          <a:endParaRPr lang="pt-BR" sz="1800"/>
        </a:p>
      </dgm:t>
    </dgm:pt>
    <dgm:pt modelId="{4A271916-7FBF-4A27-B88B-0E279C1AC753}" type="sibTrans" cxnId="{BFD2D403-60B5-45F1-9DBF-257F2E32F0C8}">
      <dgm:prSet/>
      <dgm:spPr/>
      <dgm:t>
        <a:bodyPr/>
        <a:lstStyle/>
        <a:p>
          <a:endParaRPr lang="pt-BR" sz="1800"/>
        </a:p>
      </dgm:t>
    </dgm:pt>
    <dgm:pt modelId="{BD5E78DB-003A-4E9C-BACF-B9844353593A}">
      <dgm:prSet custT="1"/>
      <dgm:spPr>
        <a:ln>
          <a:solidFill>
            <a:srgbClr val="025141"/>
          </a:solidFill>
        </a:ln>
      </dgm:spPr>
      <dgm:t>
        <a:bodyPr/>
        <a:lstStyle/>
        <a:p>
          <a:pPr algn="l"/>
          <a:r>
            <a:rPr lang="pt-BR" sz="1600" dirty="0" smtClean="0">
              <a:solidFill>
                <a:srgbClr val="024841"/>
              </a:solidFill>
              <a:latin typeface="Helvetica" pitchFamily="34" charset="0"/>
            </a:rPr>
            <a:t>CONHECIMENTO TÉCNICO DOS GESTORES PREVIDENCIÁRIOS. </a:t>
          </a:r>
          <a:endParaRPr lang="pt-BR" sz="1600" dirty="0">
            <a:solidFill>
              <a:srgbClr val="024841"/>
            </a:solidFill>
            <a:latin typeface="Helvetica" pitchFamily="34" charset="0"/>
          </a:endParaRPr>
        </a:p>
      </dgm:t>
    </dgm:pt>
    <dgm:pt modelId="{B633D64C-C6F4-45E1-86E0-BD6265D96046}" type="parTrans" cxnId="{FF3078C8-3A3A-4AC6-BD26-317F12DF8D42}">
      <dgm:prSet/>
      <dgm:spPr/>
      <dgm:t>
        <a:bodyPr/>
        <a:lstStyle/>
        <a:p>
          <a:endParaRPr lang="pt-BR" sz="1800"/>
        </a:p>
      </dgm:t>
    </dgm:pt>
    <dgm:pt modelId="{10366453-9F0D-4335-BE96-9277B21DBDFA}" type="sibTrans" cxnId="{FF3078C8-3A3A-4AC6-BD26-317F12DF8D42}">
      <dgm:prSet/>
      <dgm:spPr/>
      <dgm:t>
        <a:bodyPr/>
        <a:lstStyle/>
        <a:p>
          <a:endParaRPr lang="pt-BR" sz="1800"/>
        </a:p>
      </dgm:t>
    </dgm:pt>
    <dgm:pt modelId="{AAD27CD5-C97C-44D7-8D8A-AF3593D0F910}" type="pres">
      <dgm:prSet presAssocID="{E92F0BCE-0278-4322-8EE5-CB353B865D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C31B9-215B-42B8-B1D2-1424FA19739A}" type="pres">
      <dgm:prSet presAssocID="{DF6F6F04-81EE-43AF-ACCC-7B698C67771F}" presName="parentLin" presStyleCnt="0"/>
      <dgm:spPr/>
    </dgm:pt>
    <dgm:pt modelId="{58522BC1-C3E6-456B-9894-BE72F231C7D9}" type="pres">
      <dgm:prSet presAssocID="{DF6F6F04-81EE-43AF-ACCC-7B698C67771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86A450E-60D8-47FE-9B52-959A07B61A80}" type="pres">
      <dgm:prSet presAssocID="{DF6F6F04-81EE-43AF-ACCC-7B698C67771F}" presName="parentText" presStyleLbl="node1" presStyleIdx="0" presStyleCnt="1" custScaleY="44746" custLinFactX="8880" custLinFactNeighborX="100000" custLinFactNeighborY="21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E6E0B8-CB5D-4119-994A-06FD73C417D3}" type="pres">
      <dgm:prSet presAssocID="{DF6F6F04-81EE-43AF-ACCC-7B698C67771F}" presName="negativeSpace" presStyleCnt="0"/>
      <dgm:spPr/>
    </dgm:pt>
    <dgm:pt modelId="{B8D0297C-F94D-4FD9-97E7-187CF59625ED}" type="pres">
      <dgm:prSet presAssocID="{DF6F6F04-81EE-43AF-ACCC-7B698C67771F}" presName="childText" presStyleLbl="conFgAcc1" presStyleIdx="0" presStyleCnt="1" custLinFactNeighborX="1351" custLinFactNeighborY="-92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8D54F4-7964-44C4-84C8-13F1F26A3199}" type="presOf" srcId="{A7EBAE58-4292-4226-A3AE-E05B17C0CB28}" destId="{B8D0297C-F94D-4FD9-97E7-187CF59625ED}" srcOrd="0" destOrd="3" presId="urn:microsoft.com/office/officeart/2005/8/layout/list1"/>
    <dgm:cxn modelId="{E2D066F8-B9AD-4BCB-8417-87C334C72CC2}" srcId="{DF6F6F04-81EE-43AF-ACCC-7B698C67771F}" destId="{AA7137A9-0CBF-442C-98E9-53721FABC2D2}" srcOrd="2" destOrd="0" parTransId="{DCD17EB3-C784-445D-B8FD-B7085A6F6792}" sibTransId="{EE2E6E46-6A6A-4477-BFE0-FAE24B608931}"/>
    <dgm:cxn modelId="{BFD2D403-60B5-45F1-9DBF-257F2E32F0C8}" srcId="{DF6F6F04-81EE-43AF-ACCC-7B698C67771F}" destId="{A7EBAE58-4292-4226-A3AE-E05B17C0CB28}" srcOrd="3" destOrd="0" parTransId="{ADCC54D9-BA77-45B0-9C67-90E0D8DB8D57}" sibTransId="{4A271916-7FBF-4A27-B88B-0E279C1AC753}"/>
    <dgm:cxn modelId="{41645868-2175-44A1-BA2E-925B499E01D5}" type="presOf" srcId="{21519FF9-7B36-474A-BC66-8206F9A1D677}" destId="{B8D0297C-F94D-4FD9-97E7-187CF59625ED}" srcOrd="0" destOrd="0" presId="urn:microsoft.com/office/officeart/2005/8/layout/list1"/>
    <dgm:cxn modelId="{FF3078C8-3A3A-4AC6-BD26-317F12DF8D42}" srcId="{DF6F6F04-81EE-43AF-ACCC-7B698C67771F}" destId="{BD5E78DB-003A-4E9C-BACF-B9844353593A}" srcOrd="4" destOrd="0" parTransId="{B633D64C-C6F4-45E1-86E0-BD6265D96046}" sibTransId="{10366453-9F0D-4335-BE96-9277B21DBDFA}"/>
    <dgm:cxn modelId="{3EC3C71B-B741-442F-855E-9EA331451BB6}" type="presOf" srcId="{E92F0BCE-0278-4322-8EE5-CB353B865D63}" destId="{AAD27CD5-C97C-44D7-8D8A-AF3593D0F910}" srcOrd="0" destOrd="0" presId="urn:microsoft.com/office/officeart/2005/8/layout/list1"/>
    <dgm:cxn modelId="{62771A18-E0AE-4DE6-B00C-CA2E68E9BD8C}" type="presOf" srcId="{AA7137A9-0CBF-442C-98E9-53721FABC2D2}" destId="{B8D0297C-F94D-4FD9-97E7-187CF59625ED}" srcOrd="0" destOrd="2" presId="urn:microsoft.com/office/officeart/2005/8/layout/list1"/>
    <dgm:cxn modelId="{392487BF-BCD7-4517-A2A7-12A7462AB6A0}" srcId="{E92F0BCE-0278-4322-8EE5-CB353B865D63}" destId="{DF6F6F04-81EE-43AF-ACCC-7B698C67771F}" srcOrd="0" destOrd="0" parTransId="{4FF24FFF-A346-454C-9EDA-AF4249D80B6A}" sibTransId="{ABD77BF5-EE97-467B-9BBA-CE4B0D3A1187}"/>
    <dgm:cxn modelId="{C9D45743-01FB-4F45-B5FE-172BA102ED0A}" type="presOf" srcId="{DF6F6F04-81EE-43AF-ACCC-7B698C67771F}" destId="{486A450E-60D8-47FE-9B52-959A07B61A80}" srcOrd="1" destOrd="0" presId="urn:microsoft.com/office/officeart/2005/8/layout/list1"/>
    <dgm:cxn modelId="{7715076E-17C8-4E14-AAB9-01282DC6CA88}" type="presOf" srcId="{7AA14F5D-A1BB-45DA-AEDD-61F6F3AC86E8}" destId="{B8D0297C-F94D-4FD9-97E7-187CF59625ED}" srcOrd="0" destOrd="1" presId="urn:microsoft.com/office/officeart/2005/8/layout/list1"/>
    <dgm:cxn modelId="{6387913F-DC91-412D-B74F-4FD0BF62FD2C}" srcId="{DF6F6F04-81EE-43AF-ACCC-7B698C67771F}" destId="{21519FF9-7B36-474A-BC66-8206F9A1D677}" srcOrd="0" destOrd="0" parTransId="{8D6C2E7A-DF71-413A-8DE1-A5BCC6B104E1}" sibTransId="{4272269A-0C37-4E4D-8229-D31E4F122762}"/>
    <dgm:cxn modelId="{E46EDDC7-609C-4657-B515-7D29B582D455}" srcId="{DF6F6F04-81EE-43AF-ACCC-7B698C67771F}" destId="{7AA14F5D-A1BB-45DA-AEDD-61F6F3AC86E8}" srcOrd="1" destOrd="0" parTransId="{E32AD49B-AAC6-48A7-AA7C-2E117CABDC79}" sibTransId="{F309BB3C-3181-49C8-B9C3-EE75819623CC}"/>
    <dgm:cxn modelId="{423697C8-0322-4CA4-82DF-3289BA8A3650}" type="presOf" srcId="{BD5E78DB-003A-4E9C-BACF-B9844353593A}" destId="{B8D0297C-F94D-4FD9-97E7-187CF59625ED}" srcOrd="0" destOrd="4" presId="urn:microsoft.com/office/officeart/2005/8/layout/list1"/>
    <dgm:cxn modelId="{A873B79F-8DFA-41C3-A482-FB4D4899C29E}" type="presOf" srcId="{DF6F6F04-81EE-43AF-ACCC-7B698C67771F}" destId="{58522BC1-C3E6-456B-9894-BE72F231C7D9}" srcOrd="0" destOrd="0" presId="urn:microsoft.com/office/officeart/2005/8/layout/list1"/>
    <dgm:cxn modelId="{6E62D081-D6C2-424D-A116-ABD6FB4D68CE}" type="presParOf" srcId="{AAD27CD5-C97C-44D7-8D8A-AF3593D0F910}" destId="{A6CC31B9-215B-42B8-B1D2-1424FA19739A}" srcOrd="0" destOrd="0" presId="urn:microsoft.com/office/officeart/2005/8/layout/list1"/>
    <dgm:cxn modelId="{B0E92170-1B72-41DB-A092-739644104AD5}" type="presParOf" srcId="{A6CC31B9-215B-42B8-B1D2-1424FA19739A}" destId="{58522BC1-C3E6-456B-9894-BE72F231C7D9}" srcOrd="0" destOrd="0" presId="urn:microsoft.com/office/officeart/2005/8/layout/list1"/>
    <dgm:cxn modelId="{9A4C65D7-D638-4650-AA0C-F92726AB5084}" type="presParOf" srcId="{A6CC31B9-215B-42B8-B1D2-1424FA19739A}" destId="{486A450E-60D8-47FE-9B52-959A07B61A80}" srcOrd="1" destOrd="0" presId="urn:microsoft.com/office/officeart/2005/8/layout/list1"/>
    <dgm:cxn modelId="{B177967E-A052-4BC3-921E-8B778B5A8867}" type="presParOf" srcId="{AAD27CD5-C97C-44D7-8D8A-AF3593D0F910}" destId="{64E6E0B8-CB5D-4119-994A-06FD73C417D3}" srcOrd="1" destOrd="0" presId="urn:microsoft.com/office/officeart/2005/8/layout/list1"/>
    <dgm:cxn modelId="{6ED029C3-7DE8-4D1F-A63E-F98CCA72BDC7}" type="presParOf" srcId="{AAD27CD5-C97C-44D7-8D8A-AF3593D0F910}" destId="{B8D0297C-F94D-4FD9-97E7-187CF59625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A8A52-285E-42DF-8D4A-AF818CF5A47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194C304-70A4-464E-957D-ECF09F46D622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200" b="0" dirty="0" smtClean="0">
              <a:latin typeface="Helvetica" pitchFamily="34" charset="0"/>
            </a:rPr>
            <a:t>ESTADOS</a:t>
          </a:r>
          <a:endParaRPr lang="pt-BR" sz="1200" b="0" dirty="0">
            <a:latin typeface="Helvetica" pitchFamily="34" charset="0"/>
          </a:endParaRPr>
        </a:p>
      </dgm:t>
    </dgm:pt>
    <dgm:pt modelId="{603D1C6D-500F-438C-8CBC-11CFA89772BC}" type="parTrans" cxnId="{C3ED9D93-3990-49AF-A255-11095DDD6EFC}">
      <dgm:prSet/>
      <dgm:spPr/>
      <dgm:t>
        <a:bodyPr/>
        <a:lstStyle/>
        <a:p>
          <a:endParaRPr lang="pt-BR"/>
        </a:p>
      </dgm:t>
    </dgm:pt>
    <dgm:pt modelId="{CEE00333-A237-4C0E-AB8F-AA73DACDBAB8}" type="sibTrans" cxnId="{C3ED9D93-3990-49AF-A255-11095DDD6EFC}">
      <dgm:prSet/>
      <dgm:spPr>
        <a:solidFill>
          <a:srgbClr val="FF0000"/>
        </a:solidFill>
      </dgm:spPr>
      <dgm:t>
        <a:bodyPr/>
        <a:lstStyle/>
        <a:p>
          <a:r>
            <a:rPr lang="pt-BR" dirty="0" smtClean="0">
              <a:latin typeface="Helvetica" pitchFamily="34" charset="0"/>
            </a:rPr>
            <a:t>R$ 4,6 TRILHÕES</a:t>
          </a:r>
          <a:endParaRPr lang="pt-BR" dirty="0">
            <a:latin typeface="Helvetica" pitchFamily="34" charset="0"/>
          </a:endParaRPr>
        </a:p>
      </dgm:t>
    </dgm:pt>
    <dgm:pt modelId="{B7C488BA-66EA-4D79-BEF9-6BCCA67C78DF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latin typeface="Helvetica" pitchFamily="34" charset="0"/>
            </a:rPr>
            <a:t>R$ 770 BILHÕES</a:t>
          </a:r>
          <a:endParaRPr lang="pt-BR" dirty="0">
            <a:latin typeface="Helvetica" pitchFamily="34" charset="0"/>
          </a:endParaRPr>
        </a:p>
      </dgm:t>
    </dgm:pt>
    <dgm:pt modelId="{D38AFF97-05FD-4D76-9C0E-A0BAD142BB62}" type="parTrans" cxnId="{552030E6-7CA1-4687-A024-DEF573109B2B}">
      <dgm:prSet/>
      <dgm:spPr/>
      <dgm:t>
        <a:bodyPr/>
        <a:lstStyle/>
        <a:p>
          <a:endParaRPr lang="pt-BR"/>
        </a:p>
      </dgm:t>
    </dgm:pt>
    <dgm:pt modelId="{4E68E917-7BF6-494A-A30B-A3D98F11A92B}" type="sibTrans" cxnId="{552030E6-7CA1-4687-A024-DEF573109B2B}">
      <dgm:prSet custT="1"/>
      <dgm:spPr>
        <a:solidFill>
          <a:srgbClr val="FFC000"/>
        </a:solidFill>
      </dgm:spPr>
      <dgm:t>
        <a:bodyPr/>
        <a:lstStyle/>
        <a:p>
          <a:r>
            <a:rPr lang="pt-BR" sz="1100" b="1" dirty="0" smtClean="0">
              <a:latin typeface="Helvetica" pitchFamily="34" charset="0"/>
            </a:rPr>
            <a:t>MUNICÍPIOS</a:t>
          </a:r>
          <a:endParaRPr lang="pt-BR" sz="1200" b="1" dirty="0">
            <a:latin typeface="Helvetica" pitchFamily="34" charset="0"/>
          </a:endParaRPr>
        </a:p>
      </dgm:t>
    </dgm:pt>
    <dgm:pt modelId="{701086D6-C95B-4432-81D2-254A3497D953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>
              <a:latin typeface="Helvetica" pitchFamily="34" charset="0"/>
            </a:rPr>
            <a:t>R$ 1,2 TRILHÕES </a:t>
          </a:r>
          <a:endParaRPr lang="pt-BR" dirty="0">
            <a:latin typeface="Helvetica" pitchFamily="34" charset="0"/>
          </a:endParaRPr>
        </a:p>
      </dgm:t>
    </dgm:pt>
    <dgm:pt modelId="{5279C4CD-24CC-42C0-9551-49B9DFE231C5}" type="sibTrans" cxnId="{7C148BB1-7F39-4604-AC56-2907B45CEE81}">
      <dgm:prSet/>
      <dgm:spPr>
        <a:solidFill>
          <a:srgbClr val="C00000"/>
        </a:solidFill>
      </dgm:spPr>
      <dgm:t>
        <a:bodyPr/>
        <a:lstStyle/>
        <a:p>
          <a:r>
            <a:rPr lang="pt-BR" dirty="0" smtClean="0">
              <a:latin typeface="Helvetica" pitchFamily="34" charset="0"/>
            </a:rPr>
            <a:t>UNIÃO</a:t>
          </a:r>
          <a:endParaRPr lang="pt-BR" dirty="0">
            <a:latin typeface="Helvetica" pitchFamily="34" charset="0"/>
          </a:endParaRPr>
        </a:p>
      </dgm:t>
    </dgm:pt>
    <dgm:pt modelId="{6A248701-B0E4-44B7-9454-13A76B14FE0E}" type="parTrans" cxnId="{7C148BB1-7F39-4604-AC56-2907B45CEE81}">
      <dgm:prSet/>
      <dgm:spPr/>
      <dgm:t>
        <a:bodyPr/>
        <a:lstStyle/>
        <a:p>
          <a:endParaRPr lang="pt-BR"/>
        </a:p>
      </dgm:t>
    </dgm:pt>
    <dgm:pt modelId="{B3CFAA72-11A3-46AC-A16F-C52457495802}" type="pres">
      <dgm:prSet presAssocID="{34FA8A52-285E-42DF-8D4A-AF818CF5A47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452B7E5-5044-447A-A877-5D5AB26B18DF}" type="pres">
      <dgm:prSet presAssocID="{701086D6-C95B-4432-81D2-254A3497D953}" presName="composite" presStyleCnt="0"/>
      <dgm:spPr/>
    </dgm:pt>
    <dgm:pt modelId="{1F2C274F-3A1C-42AB-A611-538C2D21EE80}" type="pres">
      <dgm:prSet presAssocID="{701086D6-C95B-4432-81D2-254A3497D95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4480F-BEA6-4DA7-9FCC-0668C97E1891}" type="pres">
      <dgm:prSet presAssocID="{701086D6-C95B-4432-81D2-254A3497D95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94B59A8-4EFD-49BB-B2F0-FF7D62C86F30}" type="pres">
      <dgm:prSet presAssocID="{701086D6-C95B-4432-81D2-254A3497D953}" presName="BalanceSpacing" presStyleCnt="0"/>
      <dgm:spPr/>
    </dgm:pt>
    <dgm:pt modelId="{23BD7C09-1654-4299-86AC-A395BB1547A3}" type="pres">
      <dgm:prSet presAssocID="{701086D6-C95B-4432-81D2-254A3497D953}" presName="BalanceSpacing1" presStyleCnt="0"/>
      <dgm:spPr/>
    </dgm:pt>
    <dgm:pt modelId="{6384FAD6-7D57-491D-8EFB-F3B7AB7F0ECE}" type="pres">
      <dgm:prSet presAssocID="{5279C4CD-24CC-42C0-9551-49B9DFE231C5}" presName="Accent1Text" presStyleLbl="node1" presStyleIdx="1" presStyleCnt="6"/>
      <dgm:spPr/>
      <dgm:t>
        <a:bodyPr/>
        <a:lstStyle/>
        <a:p>
          <a:endParaRPr lang="pt-BR"/>
        </a:p>
      </dgm:t>
    </dgm:pt>
    <dgm:pt modelId="{B3618268-BBFF-4D13-A636-7E9334579141}" type="pres">
      <dgm:prSet presAssocID="{5279C4CD-24CC-42C0-9551-49B9DFE231C5}" presName="spaceBetweenRectangles" presStyleCnt="0"/>
      <dgm:spPr/>
    </dgm:pt>
    <dgm:pt modelId="{2029A092-A4B3-410A-A7EE-95081068D0A9}" type="pres">
      <dgm:prSet presAssocID="{3194C304-70A4-464E-957D-ECF09F46D622}" presName="composite" presStyleCnt="0"/>
      <dgm:spPr/>
    </dgm:pt>
    <dgm:pt modelId="{93523524-4A60-4266-A487-D29D5FADFBC8}" type="pres">
      <dgm:prSet presAssocID="{3194C304-70A4-464E-957D-ECF09F46D62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D6DD91-CC10-46B7-9F11-430A13E03490}" type="pres">
      <dgm:prSet presAssocID="{3194C304-70A4-464E-957D-ECF09F46D62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2A663-926B-4530-B7BC-FDD80E78815A}" type="pres">
      <dgm:prSet presAssocID="{3194C304-70A4-464E-957D-ECF09F46D622}" presName="BalanceSpacing" presStyleCnt="0"/>
      <dgm:spPr/>
    </dgm:pt>
    <dgm:pt modelId="{EF716C8B-D043-4C29-A0FE-FE21CB9C6B75}" type="pres">
      <dgm:prSet presAssocID="{3194C304-70A4-464E-957D-ECF09F46D622}" presName="BalanceSpacing1" presStyleCnt="0"/>
      <dgm:spPr/>
    </dgm:pt>
    <dgm:pt modelId="{6FE6E2A7-3D33-4CEE-B1A4-74C93663E680}" type="pres">
      <dgm:prSet presAssocID="{CEE00333-A237-4C0E-AB8F-AA73DACDBAB8}" presName="Accent1Text" presStyleLbl="node1" presStyleIdx="3" presStyleCnt="6"/>
      <dgm:spPr/>
      <dgm:t>
        <a:bodyPr/>
        <a:lstStyle/>
        <a:p>
          <a:endParaRPr lang="pt-BR"/>
        </a:p>
      </dgm:t>
    </dgm:pt>
    <dgm:pt modelId="{C5E026D8-66DB-46BA-B9EE-7CE3F9A91813}" type="pres">
      <dgm:prSet presAssocID="{CEE00333-A237-4C0E-AB8F-AA73DACDBAB8}" presName="spaceBetweenRectangles" presStyleCnt="0"/>
      <dgm:spPr/>
    </dgm:pt>
    <dgm:pt modelId="{BEAD44A3-F5A4-49DE-9091-832E4DBFFC2F}" type="pres">
      <dgm:prSet presAssocID="{B7C488BA-66EA-4D79-BEF9-6BCCA67C78DF}" presName="composite" presStyleCnt="0"/>
      <dgm:spPr/>
    </dgm:pt>
    <dgm:pt modelId="{04258F60-0FA2-46D7-B881-C6BF9A02F298}" type="pres">
      <dgm:prSet presAssocID="{B7C488BA-66EA-4D79-BEF9-6BCCA67C78D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7E11D1-77D5-435E-89D4-DC152E85114E}" type="pres">
      <dgm:prSet presAssocID="{B7C488BA-66EA-4D79-BEF9-6BCCA67C78D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756C8C-15B0-441D-9C3B-BBBDB354E4B1}" type="pres">
      <dgm:prSet presAssocID="{B7C488BA-66EA-4D79-BEF9-6BCCA67C78DF}" presName="BalanceSpacing" presStyleCnt="0"/>
      <dgm:spPr/>
    </dgm:pt>
    <dgm:pt modelId="{FABF2E22-DD17-4A75-A32B-82AE8A5D5081}" type="pres">
      <dgm:prSet presAssocID="{B7C488BA-66EA-4D79-BEF9-6BCCA67C78DF}" presName="BalanceSpacing1" presStyleCnt="0"/>
      <dgm:spPr/>
    </dgm:pt>
    <dgm:pt modelId="{43A0E36A-AFA3-44F8-A6C5-B3C3FE80AEB5}" type="pres">
      <dgm:prSet presAssocID="{4E68E917-7BF6-494A-A30B-A3D98F11A92B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552030E6-7CA1-4687-A024-DEF573109B2B}" srcId="{34FA8A52-285E-42DF-8D4A-AF818CF5A47E}" destId="{B7C488BA-66EA-4D79-BEF9-6BCCA67C78DF}" srcOrd="2" destOrd="0" parTransId="{D38AFF97-05FD-4D76-9C0E-A0BAD142BB62}" sibTransId="{4E68E917-7BF6-494A-A30B-A3D98F11A92B}"/>
    <dgm:cxn modelId="{65F7C463-33B8-4E20-B1D6-4B44EF1C5737}" type="presOf" srcId="{5279C4CD-24CC-42C0-9551-49B9DFE231C5}" destId="{6384FAD6-7D57-491D-8EFB-F3B7AB7F0ECE}" srcOrd="0" destOrd="0" presId="urn:microsoft.com/office/officeart/2008/layout/AlternatingHexagons"/>
    <dgm:cxn modelId="{7C148BB1-7F39-4604-AC56-2907B45CEE81}" srcId="{34FA8A52-285E-42DF-8D4A-AF818CF5A47E}" destId="{701086D6-C95B-4432-81D2-254A3497D953}" srcOrd="0" destOrd="0" parTransId="{6A248701-B0E4-44B7-9454-13A76B14FE0E}" sibTransId="{5279C4CD-24CC-42C0-9551-49B9DFE231C5}"/>
    <dgm:cxn modelId="{00B7757D-EAEA-4E9A-8BF0-21AD0609D84B}" type="presOf" srcId="{701086D6-C95B-4432-81D2-254A3497D953}" destId="{1F2C274F-3A1C-42AB-A611-538C2D21EE80}" srcOrd="0" destOrd="0" presId="urn:microsoft.com/office/officeart/2008/layout/AlternatingHexagons"/>
    <dgm:cxn modelId="{1A2EC40D-EE10-4599-B508-CB23265D74F4}" type="presOf" srcId="{3194C304-70A4-464E-957D-ECF09F46D622}" destId="{93523524-4A60-4266-A487-D29D5FADFBC8}" srcOrd="0" destOrd="0" presId="urn:microsoft.com/office/officeart/2008/layout/AlternatingHexagons"/>
    <dgm:cxn modelId="{89A01E48-0950-4CBA-A69B-9C60E3B6CDF4}" type="presOf" srcId="{4E68E917-7BF6-494A-A30B-A3D98F11A92B}" destId="{43A0E36A-AFA3-44F8-A6C5-B3C3FE80AEB5}" srcOrd="0" destOrd="0" presId="urn:microsoft.com/office/officeart/2008/layout/AlternatingHexagons"/>
    <dgm:cxn modelId="{C3ED9D93-3990-49AF-A255-11095DDD6EFC}" srcId="{34FA8A52-285E-42DF-8D4A-AF818CF5A47E}" destId="{3194C304-70A4-464E-957D-ECF09F46D622}" srcOrd="1" destOrd="0" parTransId="{603D1C6D-500F-438C-8CBC-11CFA89772BC}" sibTransId="{CEE00333-A237-4C0E-AB8F-AA73DACDBAB8}"/>
    <dgm:cxn modelId="{00D5E826-3044-4579-AD6F-03F32F45D893}" type="presOf" srcId="{CEE00333-A237-4C0E-AB8F-AA73DACDBAB8}" destId="{6FE6E2A7-3D33-4CEE-B1A4-74C93663E680}" srcOrd="0" destOrd="0" presId="urn:microsoft.com/office/officeart/2008/layout/AlternatingHexagons"/>
    <dgm:cxn modelId="{06CCA272-105C-42AE-AB9B-D5D90F271479}" type="presOf" srcId="{34FA8A52-285E-42DF-8D4A-AF818CF5A47E}" destId="{B3CFAA72-11A3-46AC-A16F-C52457495802}" srcOrd="0" destOrd="0" presId="urn:microsoft.com/office/officeart/2008/layout/AlternatingHexagons"/>
    <dgm:cxn modelId="{4D11C7AB-8847-41AC-9395-D08843AEB6EB}" type="presOf" srcId="{B7C488BA-66EA-4D79-BEF9-6BCCA67C78DF}" destId="{04258F60-0FA2-46D7-B881-C6BF9A02F298}" srcOrd="0" destOrd="0" presId="urn:microsoft.com/office/officeart/2008/layout/AlternatingHexagons"/>
    <dgm:cxn modelId="{F97167ED-8C90-4E6D-9EFE-94D82B18D6D7}" type="presParOf" srcId="{B3CFAA72-11A3-46AC-A16F-C52457495802}" destId="{C452B7E5-5044-447A-A877-5D5AB26B18DF}" srcOrd="0" destOrd="0" presId="urn:microsoft.com/office/officeart/2008/layout/AlternatingHexagons"/>
    <dgm:cxn modelId="{D02EF3D8-9E0C-4174-BB74-F006DBE1676A}" type="presParOf" srcId="{C452B7E5-5044-447A-A877-5D5AB26B18DF}" destId="{1F2C274F-3A1C-42AB-A611-538C2D21EE80}" srcOrd="0" destOrd="0" presId="urn:microsoft.com/office/officeart/2008/layout/AlternatingHexagons"/>
    <dgm:cxn modelId="{E09F158A-2157-4D3F-A2B6-FB9441EE9EF6}" type="presParOf" srcId="{C452B7E5-5044-447A-A877-5D5AB26B18DF}" destId="{D884480F-BEA6-4DA7-9FCC-0668C97E1891}" srcOrd="1" destOrd="0" presId="urn:microsoft.com/office/officeart/2008/layout/AlternatingHexagons"/>
    <dgm:cxn modelId="{F5B176DA-AC05-48C8-828F-2B467D181200}" type="presParOf" srcId="{C452B7E5-5044-447A-A877-5D5AB26B18DF}" destId="{294B59A8-4EFD-49BB-B2F0-FF7D62C86F30}" srcOrd="2" destOrd="0" presId="urn:microsoft.com/office/officeart/2008/layout/AlternatingHexagons"/>
    <dgm:cxn modelId="{7A3EC02C-881C-4056-A421-9D381892EFAE}" type="presParOf" srcId="{C452B7E5-5044-447A-A877-5D5AB26B18DF}" destId="{23BD7C09-1654-4299-86AC-A395BB1547A3}" srcOrd="3" destOrd="0" presId="urn:microsoft.com/office/officeart/2008/layout/AlternatingHexagons"/>
    <dgm:cxn modelId="{B9E205F7-46D8-44C7-8F26-FCA3594EF4BB}" type="presParOf" srcId="{C452B7E5-5044-447A-A877-5D5AB26B18DF}" destId="{6384FAD6-7D57-491D-8EFB-F3B7AB7F0ECE}" srcOrd="4" destOrd="0" presId="urn:microsoft.com/office/officeart/2008/layout/AlternatingHexagons"/>
    <dgm:cxn modelId="{95755220-5682-469D-AE46-BB9285C3395B}" type="presParOf" srcId="{B3CFAA72-11A3-46AC-A16F-C52457495802}" destId="{B3618268-BBFF-4D13-A636-7E9334579141}" srcOrd="1" destOrd="0" presId="urn:microsoft.com/office/officeart/2008/layout/AlternatingHexagons"/>
    <dgm:cxn modelId="{16EFF7C9-03F0-420B-81FF-F6FA8A8EAA1D}" type="presParOf" srcId="{B3CFAA72-11A3-46AC-A16F-C52457495802}" destId="{2029A092-A4B3-410A-A7EE-95081068D0A9}" srcOrd="2" destOrd="0" presId="urn:microsoft.com/office/officeart/2008/layout/AlternatingHexagons"/>
    <dgm:cxn modelId="{78B24BFD-E5A7-4B45-A982-2DACEA44E324}" type="presParOf" srcId="{2029A092-A4B3-410A-A7EE-95081068D0A9}" destId="{93523524-4A60-4266-A487-D29D5FADFBC8}" srcOrd="0" destOrd="0" presId="urn:microsoft.com/office/officeart/2008/layout/AlternatingHexagons"/>
    <dgm:cxn modelId="{8A213047-EA88-4690-8000-D018726DA594}" type="presParOf" srcId="{2029A092-A4B3-410A-A7EE-95081068D0A9}" destId="{DBD6DD91-CC10-46B7-9F11-430A13E03490}" srcOrd="1" destOrd="0" presId="urn:microsoft.com/office/officeart/2008/layout/AlternatingHexagons"/>
    <dgm:cxn modelId="{33396A4C-D0C2-4DA3-9F6B-8FB8720E77AA}" type="presParOf" srcId="{2029A092-A4B3-410A-A7EE-95081068D0A9}" destId="{8EB2A663-926B-4530-B7BC-FDD80E78815A}" srcOrd="2" destOrd="0" presId="urn:microsoft.com/office/officeart/2008/layout/AlternatingHexagons"/>
    <dgm:cxn modelId="{14ED2061-C7FB-474F-8B3C-F9233739ED02}" type="presParOf" srcId="{2029A092-A4B3-410A-A7EE-95081068D0A9}" destId="{EF716C8B-D043-4C29-A0FE-FE21CB9C6B75}" srcOrd="3" destOrd="0" presId="urn:microsoft.com/office/officeart/2008/layout/AlternatingHexagons"/>
    <dgm:cxn modelId="{8A26975E-EFC5-41F7-93E7-59EC95BC25E5}" type="presParOf" srcId="{2029A092-A4B3-410A-A7EE-95081068D0A9}" destId="{6FE6E2A7-3D33-4CEE-B1A4-74C93663E680}" srcOrd="4" destOrd="0" presId="urn:microsoft.com/office/officeart/2008/layout/AlternatingHexagons"/>
    <dgm:cxn modelId="{88825E63-58DB-417E-8628-FC663004743E}" type="presParOf" srcId="{B3CFAA72-11A3-46AC-A16F-C52457495802}" destId="{C5E026D8-66DB-46BA-B9EE-7CE3F9A91813}" srcOrd="3" destOrd="0" presId="urn:microsoft.com/office/officeart/2008/layout/AlternatingHexagons"/>
    <dgm:cxn modelId="{7CEAB26E-6E6B-4087-BFE1-1074C52E971D}" type="presParOf" srcId="{B3CFAA72-11A3-46AC-A16F-C52457495802}" destId="{BEAD44A3-F5A4-49DE-9091-832E4DBFFC2F}" srcOrd="4" destOrd="0" presId="urn:microsoft.com/office/officeart/2008/layout/AlternatingHexagons"/>
    <dgm:cxn modelId="{F4E24E47-032B-46AB-BC90-D37BC94872D9}" type="presParOf" srcId="{BEAD44A3-F5A4-49DE-9091-832E4DBFFC2F}" destId="{04258F60-0FA2-46D7-B881-C6BF9A02F298}" srcOrd="0" destOrd="0" presId="urn:microsoft.com/office/officeart/2008/layout/AlternatingHexagons"/>
    <dgm:cxn modelId="{11EFE2E2-D667-414D-8863-4A59673671AC}" type="presParOf" srcId="{BEAD44A3-F5A4-49DE-9091-832E4DBFFC2F}" destId="{1D7E11D1-77D5-435E-89D4-DC152E85114E}" srcOrd="1" destOrd="0" presId="urn:microsoft.com/office/officeart/2008/layout/AlternatingHexagons"/>
    <dgm:cxn modelId="{8252EC43-56B9-465C-A9E7-658842F8C311}" type="presParOf" srcId="{BEAD44A3-F5A4-49DE-9091-832E4DBFFC2F}" destId="{47756C8C-15B0-441D-9C3B-BBBDB354E4B1}" srcOrd="2" destOrd="0" presId="urn:microsoft.com/office/officeart/2008/layout/AlternatingHexagons"/>
    <dgm:cxn modelId="{EF97CDA8-AA60-4500-9AF1-C46BF97DFF75}" type="presParOf" srcId="{BEAD44A3-F5A4-49DE-9091-832E4DBFFC2F}" destId="{FABF2E22-DD17-4A75-A32B-82AE8A5D5081}" srcOrd="3" destOrd="0" presId="urn:microsoft.com/office/officeart/2008/layout/AlternatingHexagons"/>
    <dgm:cxn modelId="{EC9C9377-632A-44BB-9944-C334952D5775}" type="presParOf" srcId="{BEAD44A3-F5A4-49DE-9091-832E4DBFFC2F}" destId="{43A0E36A-AFA3-44F8-A6C5-B3C3FE80AEB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0297C-F94D-4FD9-97E7-187CF59625ED}">
      <dsp:nvSpPr>
        <dsp:cNvPr id="0" name=""/>
        <dsp:cNvSpPr/>
      </dsp:nvSpPr>
      <dsp:spPr>
        <a:xfrm>
          <a:off x="0" y="0"/>
          <a:ext cx="5256583" cy="2693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2514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937260" rIns="4079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24841"/>
              </a:solidFill>
              <a:latin typeface="Helvetica" pitchFamily="34" charset="0"/>
            </a:rPr>
            <a:t>BENEFÍCIO DEFINIDO;</a:t>
          </a:r>
          <a:endParaRPr lang="pt-BR" sz="1600" kern="1200" dirty="0">
            <a:solidFill>
              <a:srgbClr val="024841"/>
            </a:solidFill>
            <a:latin typeface="Helvetic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24841"/>
              </a:solidFill>
              <a:latin typeface="Helvetica" pitchFamily="34" charset="0"/>
            </a:rPr>
            <a:t>NECESSIDADE DE EQUILÍBRIO ATUARIAL;</a:t>
          </a:r>
          <a:endParaRPr lang="pt-BR" sz="1600" kern="1200" dirty="0">
            <a:solidFill>
              <a:srgbClr val="024841"/>
            </a:solidFill>
            <a:latin typeface="Helvetic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24841"/>
              </a:solidFill>
              <a:latin typeface="Helvetica" pitchFamily="34" charset="0"/>
            </a:rPr>
            <a:t>VIABILIDADE FINANCEIRA PARA O ENTE FEDERATIVO;</a:t>
          </a:r>
          <a:endParaRPr lang="pt-BR" sz="1600" kern="1200" dirty="0">
            <a:solidFill>
              <a:srgbClr val="024841"/>
            </a:solidFill>
            <a:latin typeface="Helvetic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24841"/>
              </a:solidFill>
              <a:latin typeface="Helvetica" pitchFamily="34" charset="0"/>
            </a:rPr>
            <a:t>GERENCIAMENTO PROFISSIONAL;</a:t>
          </a:r>
          <a:endParaRPr lang="pt-BR" sz="1600" kern="1200" dirty="0">
            <a:solidFill>
              <a:srgbClr val="024841"/>
            </a:solidFill>
            <a:latin typeface="Helvetic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24841"/>
              </a:solidFill>
              <a:latin typeface="Helvetica" pitchFamily="34" charset="0"/>
            </a:rPr>
            <a:t>CONHECIMENTO TÉCNICO DOS GESTORES PREVIDENCIÁRIOS. </a:t>
          </a:r>
          <a:endParaRPr lang="pt-BR" sz="1600" kern="1200" dirty="0">
            <a:solidFill>
              <a:srgbClr val="024841"/>
            </a:solidFill>
            <a:latin typeface="Helvetica" pitchFamily="34" charset="0"/>
          </a:endParaRPr>
        </a:p>
      </dsp:txBody>
      <dsp:txXfrm>
        <a:off x="0" y="0"/>
        <a:ext cx="5256583" cy="2693250"/>
      </dsp:txXfrm>
    </dsp:sp>
    <dsp:sp modelId="{486A450E-60D8-47FE-9B52-959A07B61A80}">
      <dsp:nvSpPr>
        <dsp:cNvPr id="0" name=""/>
        <dsp:cNvSpPr/>
      </dsp:nvSpPr>
      <dsp:spPr>
        <a:xfrm>
          <a:off x="852407" y="124270"/>
          <a:ext cx="3679608" cy="594405"/>
        </a:xfrm>
        <a:prstGeom prst="roundRect">
          <a:avLst/>
        </a:prstGeom>
        <a:solidFill>
          <a:srgbClr val="083E4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Helvetica" pitchFamily="34" charset="0"/>
            </a:rPr>
            <a:t>CARACTERÍSTICA DO RPPS</a:t>
          </a:r>
          <a:endParaRPr lang="pt-BR" sz="1800" kern="1200" dirty="0">
            <a:latin typeface="Helvetica" pitchFamily="34" charset="0"/>
          </a:endParaRPr>
        </a:p>
      </dsp:txBody>
      <dsp:txXfrm>
        <a:off x="881423" y="153286"/>
        <a:ext cx="3621576" cy="536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C274F-3A1C-42AB-A611-538C2D21EE80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Helvetica" pitchFamily="34" charset="0"/>
            </a:rPr>
            <a:t>R$ 1,2 TRILHÕES </a:t>
          </a:r>
          <a:endParaRPr lang="pt-BR" sz="1200" kern="1200" dirty="0">
            <a:latin typeface="Helvetica" pitchFamily="34" charset="0"/>
          </a:endParaRPr>
        </a:p>
      </dsp:txBody>
      <dsp:txXfrm rot="-5400000">
        <a:off x="2932264" y="234830"/>
        <a:ext cx="902150" cy="1036955"/>
      </dsp:txXfrm>
    </dsp:sp>
    <dsp:sp modelId="{D884480F-BEA6-4DA7-9FCC-0668C97E1891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4FAD6-7D57-491D-8EFB-F3B7AB7F0ECE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Helvetica" pitchFamily="34" charset="0"/>
            </a:rPr>
            <a:t>UNIÃO</a:t>
          </a:r>
          <a:endParaRPr lang="pt-BR" sz="2200" kern="1200" dirty="0">
            <a:latin typeface="Helvetica" pitchFamily="34" charset="0"/>
          </a:endParaRPr>
        </a:p>
      </dsp:txBody>
      <dsp:txXfrm rot="-5400000">
        <a:off x="1516784" y="234830"/>
        <a:ext cx="902150" cy="1036955"/>
      </dsp:txXfrm>
    </dsp:sp>
    <dsp:sp modelId="{93523524-4A60-4266-A487-D29D5FADFBC8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atin typeface="Helvetica" pitchFamily="34" charset="0"/>
            </a:rPr>
            <a:t>ESTADOS</a:t>
          </a:r>
          <a:endParaRPr lang="pt-BR" sz="1200" b="0" kern="1200" dirty="0">
            <a:latin typeface="Helvetica" pitchFamily="34" charset="0"/>
          </a:endParaRPr>
        </a:p>
      </dsp:txBody>
      <dsp:txXfrm rot="-5400000">
        <a:off x="2221812" y="1513522"/>
        <a:ext cx="902150" cy="1036955"/>
      </dsp:txXfrm>
    </dsp:sp>
    <dsp:sp modelId="{DBD6DD91-CC10-46B7-9F11-430A13E03490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6E2A7-3D33-4CEE-B1A4-74C93663E680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Helvetica" pitchFamily="34" charset="0"/>
            </a:rPr>
            <a:t>R$ 4,6 TRILHÕES</a:t>
          </a:r>
          <a:endParaRPr lang="pt-BR" sz="1400" kern="1200" dirty="0">
            <a:latin typeface="Helvetica" pitchFamily="34" charset="0"/>
          </a:endParaRPr>
        </a:p>
      </dsp:txBody>
      <dsp:txXfrm rot="-5400000">
        <a:off x="3637293" y="1513522"/>
        <a:ext cx="902150" cy="1036955"/>
      </dsp:txXfrm>
    </dsp:sp>
    <dsp:sp modelId="{04258F60-0FA2-46D7-B881-C6BF9A02F298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Helvetica" pitchFamily="34" charset="0"/>
            </a:rPr>
            <a:t>R$ 770 BILHÕES</a:t>
          </a:r>
          <a:endParaRPr lang="pt-BR" sz="1200" kern="1200" dirty="0">
            <a:latin typeface="Helvetica" pitchFamily="34" charset="0"/>
          </a:endParaRPr>
        </a:p>
      </dsp:txBody>
      <dsp:txXfrm rot="-5400000">
        <a:off x="2932264" y="2792215"/>
        <a:ext cx="902150" cy="1036955"/>
      </dsp:txXfrm>
    </dsp:sp>
    <dsp:sp modelId="{1D7E11D1-77D5-435E-89D4-DC152E85114E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0E36A-AFA3-44F8-A6C5-B3C3FE80AEB5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Helvetica" pitchFamily="34" charset="0"/>
            </a:rPr>
            <a:t>MUNICÍPIOS</a:t>
          </a:r>
          <a:endParaRPr lang="pt-BR" sz="1200" b="1" kern="1200" dirty="0">
            <a:latin typeface="Helvetica" pitchFamily="34" charset="0"/>
          </a:endParaRPr>
        </a:p>
      </dsp:txBody>
      <dsp:txXfrm rot="-5400000">
        <a:off x="1516784" y="2792215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4F432-3745-4DBE-A09C-B59773FAA639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026F0-492D-405D-9A10-FA2FF0133E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14340" name="Espaço Reservado para Número de Slide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E40FE8A-0FE1-46D7-8033-82FF09716E23}" type="slidenum">
              <a:rPr lang="pt-BR" sz="1200">
                <a:latin typeface="Calibri" pitchFamily="34" charset="0"/>
              </a:rPr>
              <a:pPr algn="r" eaLnBrk="1" hangingPunct="1"/>
              <a:t>1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49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3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8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75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50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47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52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75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9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9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35D6-4A76-42D7-880F-FD5749A6F271}" type="datetimeFigureOut">
              <a:rPr lang="pt-BR" smtClean="0"/>
              <a:t>14/01/2020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4DB9-FC55-4FF6-A7EA-61DCE3098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47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5109"/>
          <a:stretch/>
        </p:blipFill>
        <p:spPr bwMode="auto">
          <a:xfrm>
            <a:off x="-54260" y="18832"/>
            <a:ext cx="9252520" cy="5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75707" y="635496"/>
            <a:ext cx="479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FFFF"/>
                </a:solidFill>
                <a:latin typeface="Helvetica" pitchFamily="34" charset="0"/>
                <a:cs typeface="Segoe UI" pitchFamily="34" charset="0"/>
              </a:rPr>
              <a:t>SANTA HELENA DE GOIÁS - GO</a:t>
            </a:r>
            <a:endParaRPr lang="pt-BR" sz="2400" dirty="0">
              <a:solidFill>
                <a:srgbClr val="FFFFFF"/>
              </a:solidFill>
              <a:latin typeface="Helvetica" pitchFamily="34" charset="0"/>
              <a:cs typeface="Segoe U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21289"/>
            <a:ext cx="9144000" cy="836712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Sustentabilidade 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20547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looking for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5"/>
          <a:stretch/>
        </p:blipFill>
        <p:spPr bwMode="auto">
          <a:xfrm>
            <a:off x="2" y="548681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8" name="Fluxograma: Documento 7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799692" y="405469"/>
              <a:ext cx="554461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Previdência dos Estatutários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1" name="Retângulo 10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797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9362"/>
            <a:ext cx="30581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Resultado</a:t>
            </a:r>
            <a:r>
              <a:rPr sz="2800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atuarial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137" y="1628800"/>
            <a:ext cx="481774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2000" spc="-5" dirty="0" smtClean="0">
                <a:solidFill>
                  <a:srgbClr val="000000"/>
                </a:solidFill>
                <a:latin typeface="Helvetica" pitchFamily="34" charset="0"/>
                <a:cs typeface="Segoe UI"/>
              </a:rPr>
              <a:t>PATRIMÔMIO LÍQUIDO</a:t>
            </a:r>
            <a:endParaRPr sz="2000" dirty="0">
              <a:latin typeface="Helvetica" pitchFamily="34" charset="0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664082" y="3356992"/>
            <a:ext cx="5959855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indent="0" algn="ctr">
              <a:spcBef>
                <a:spcPts val="110"/>
              </a:spcBef>
              <a:buNone/>
            </a:pPr>
            <a:r>
              <a:rPr lang="pt-BR" sz="2000" spc="-5" dirty="0">
                <a:solidFill>
                  <a:srgbClr val="000000"/>
                </a:solidFill>
                <a:latin typeface="Helvetica" pitchFamily="34" charset="0"/>
                <a:ea typeface="+mj-ea"/>
                <a:cs typeface="Segoe UI"/>
              </a:rPr>
              <a:t>RECEITA FUTURA</a:t>
            </a:r>
            <a:endParaRPr sz="2000" spc="-5" dirty="0">
              <a:solidFill>
                <a:srgbClr val="000000"/>
              </a:solidFill>
              <a:latin typeface="Helvetica" pitchFamily="34" charset="0"/>
              <a:ea typeface="+mj-ea"/>
              <a:cs typeface="Segoe UI"/>
            </a:endParaRPr>
          </a:p>
        </p:txBody>
      </p:sp>
      <p:sp>
        <p:nvSpPr>
          <p:cNvPr id="5" name="Mais 4"/>
          <p:cNvSpPr/>
          <p:nvPr/>
        </p:nvSpPr>
        <p:spPr>
          <a:xfrm>
            <a:off x="4152900" y="2162944"/>
            <a:ext cx="838200" cy="762000"/>
          </a:xfrm>
          <a:prstGeom prst="mathPlus">
            <a:avLst/>
          </a:prstGeom>
          <a:solidFill>
            <a:srgbClr val="00393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>
              <a:latin typeface="Helvetica" pitchFamily="34" charset="0"/>
            </a:endParaRPr>
          </a:p>
        </p:txBody>
      </p:sp>
      <p:sp>
        <p:nvSpPr>
          <p:cNvPr id="6" name="Menos 5"/>
          <p:cNvSpPr/>
          <p:nvPr/>
        </p:nvSpPr>
        <p:spPr>
          <a:xfrm>
            <a:off x="4267200" y="4143233"/>
            <a:ext cx="609600" cy="381000"/>
          </a:xfrm>
          <a:prstGeom prst="mathMinus">
            <a:avLst/>
          </a:prstGeom>
          <a:solidFill>
            <a:srgbClr val="00393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>
              <a:latin typeface="Helvetica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539553" y="4912028"/>
            <a:ext cx="8208912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marL="0">
              <a:defRPr sz="4000" b="1" i="0">
                <a:solidFill>
                  <a:schemeClr val="accent2"/>
                </a:solidFill>
                <a:latin typeface="Segoe UI"/>
                <a:ea typeface="+mn-ea"/>
                <a:cs typeface="Segoe U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pt-BR" sz="2000" b="0" spc="-5" dirty="0">
                <a:solidFill>
                  <a:srgbClr val="000000"/>
                </a:solidFill>
                <a:latin typeface="Helvetica" pitchFamily="34" charset="0"/>
                <a:ea typeface="+mj-ea"/>
              </a:rPr>
              <a:t>DESPESA FUTURA COM ATUAIS E FUTUROS BENEFÍCIOS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11" name="Fluxograma: Documento 10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99692" y="405469"/>
              <a:ext cx="554461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Previdência dos Estatutários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4" name="Retângulo 13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4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ítulo 1"/>
          <p:cNvSpPr txBox="1">
            <a:spLocks/>
          </p:cNvSpPr>
          <p:nvPr/>
        </p:nvSpPr>
        <p:spPr bwMode="auto">
          <a:xfrm>
            <a:off x="100013" y="71437"/>
            <a:ext cx="504348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924944"/>
            <a:ext cx="9144000" cy="1008112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SITUAÇÃO </a:t>
            </a:r>
            <a:r>
              <a:rPr lang="pt-BR" sz="30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ATUARIAL DOS ESTATUTÁRIOS</a:t>
            </a:r>
          </a:p>
        </p:txBody>
      </p:sp>
    </p:spTree>
    <p:extLst>
      <p:ext uri="{BB962C8B-B14F-4D97-AF65-F5344CB8AC3E}">
        <p14:creationId xmlns:p14="http://schemas.microsoft.com/office/powerpoint/2010/main" val="35178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1643063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00013" y="71438"/>
            <a:ext cx="504348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329385365"/>
              </p:ext>
            </p:extLst>
          </p:nvPr>
        </p:nvGraphicFramePr>
        <p:xfrm>
          <a:off x="-931601" y="1643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ângulo 11"/>
          <p:cNvSpPr/>
          <p:nvPr/>
        </p:nvSpPr>
        <p:spPr>
          <a:xfrm>
            <a:off x="4211960" y="4394691"/>
            <a:ext cx="4608511" cy="1351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C00000"/>
                </a:solidFill>
                <a:latin typeface="Helvetica" pitchFamily="34" charset="0"/>
                <a:cs typeface="Arial" charset="0"/>
              </a:rPr>
              <a:t>R$ 6,5 TRILHÕES</a:t>
            </a:r>
            <a:endParaRPr lang="pt-BR" sz="4000" b="1" dirty="0">
              <a:solidFill>
                <a:srgbClr val="C0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38100" y="6510338"/>
            <a:ext cx="2857500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solidFill>
                  <a:srgbClr val="C3D6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ARIMA - SOLUÇÕES ATUARIAIS</a:t>
            </a:r>
            <a:endParaRPr lang="pt-BR" sz="1200" b="1" dirty="0">
              <a:solidFill>
                <a:srgbClr val="C3D69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0" y="-6611"/>
            <a:ext cx="9144000" cy="1340768"/>
            <a:chOff x="0" y="0"/>
            <a:chExt cx="9144000" cy="1340768"/>
          </a:xfrm>
        </p:grpSpPr>
        <p:sp>
          <p:nvSpPr>
            <p:cNvPr id="16" name="Fluxograma: Documento 15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493658" y="405469"/>
              <a:ext cx="61566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Situação Atuarial dos Estatutários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3204" y="5935889"/>
            <a:ext cx="9144000" cy="1016732"/>
            <a:chOff x="0" y="5841268"/>
            <a:chExt cx="9144000" cy="1016732"/>
          </a:xfrm>
        </p:grpSpPr>
        <p:sp>
          <p:nvSpPr>
            <p:cNvPr id="19" name="Retângulo 18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pic>
        <p:nvPicPr>
          <p:cNvPr id="2054" name="Picture 6" descr="Resultado de imagem para bad result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25883" b="19161"/>
          <a:stretch/>
        </p:blipFill>
        <p:spPr bwMode="auto">
          <a:xfrm>
            <a:off x="4643437" y="1847402"/>
            <a:ext cx="3987156" cy="289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22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807250" y="3959611"/>
            <a:ext cx="5915273" cy="1447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602207" y="1823748"/>
            <a:ext cx="6136886" cy="1447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servidor a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aposen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pensionista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5" y="3789040"/>
            <a:ext cx="2362200" cy="178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 bwMode="auto">
          <a:xfrm>
            <a:off x="3438402" y="1783566"/>
            <a:ext cx="4464496" cy="144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8</a:t>
            </a:r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48 </a:t>
            </a:r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servidores ativos</a:t>
            </a:r>
          </a:p>
          <a:p>
            <a:pPr algn="ctr">
              <a:spcBef>
                <a:spcPct val="20000"/>
              </a:spcBef>
            </a:pPr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R$ </a:t>
            </a:r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1.756.251,88</a:t>
            </a:r>
            <a:endParaRPr lang="pt-BR" sz="2800" dirty="0">
              <a:solidFill>
                <a:schemeClr val="bg1"/>
              </a:solidFill>
              <a:latin typeface="Helvetica" pitchFamily="34" charset="0"/>
              <a:cs typeface="Segoe U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 bwMode="auto">
          <a:xfrm>
            <a:off x="3438402" y="4032584"/>
            <a:ext cx="4464496" cy="130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181 </a:t>
            </a:r>
            <a:r>
              <a:rPr lang="pt-BR" sz="2800" dirty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servidores inativos</a:t>
            </a:r>
          </a:p>
          <a:p>
            <a:pPr algn="ctr">
              <a:spcBef>
                <a:spcPct val="20000"/>
              </a:spcBef>
            </a:pPr>
            <a:r>
              <a:rPr lang="pt-BR" sz="2800" dirty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R$ </a:t>
            </a:r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  <a:cs typeface="Segoe UI" pitchFamily="34" charset="0"/>
              </a:rPr>
              <a:t>446.007,99</a:t>
            </a:r>
            <a:endParaRPr lang="pt-BR" sz="2800" dirty="0">
              <a:solidFill>
                <a:schemeClr val="bg1"/>
              </a:solidFill>
              <a:latin typeface="Helvetica" pitchFamily="34" charset="0"/>
              <a:cs typeface="Segoe UI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3" name="Retângulo 12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0" y="-6611"/>
            <a:ext cx="9144000" cy="1340768"/>
            <a:chOff x="0" y="0"/>
            <a:chExt cx="9144000" cy="1340768"/>
          </a:xfrm>
        </p:grpSpPr>
        <p:sp>
          <p:nvSpPr>
            <p:cNvPr id="17" name="Fluxograma: Documento 1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493658" y="405469"/>
              <a:ext cx="61566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Situação Atuarial dos Estatutários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5" y="1599901"/>
            <a:ext cx="2362200" cy="18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7864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"/>
            <a:ext cx="9144000" cy="928688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Segoe UI" pitchFamily="34" charset="0"/>
                <a:cs typeface="Segoe UI" pitchFamily="34" charset="0"/>
              </a:rPr>
              <a:t>Situação Atuarial dos Estatutários</a:t>
            </a:r>
            <a:endParaRPr lang="pt-BR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AutoShape 2" descr="Resultado de imagem para servidor ati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0" y="2729933"/>
            <a:ext cx="2125732" cy="17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aposent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0" name="Retângulo 9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0" y="-6611"/>
            <a:ext cx="9144000" cy="1340768"/>
            <a:chOff x="0" y="0"/>
            <a:chExt cx="9144000" cy="1340768"/>
          </a:xfrm>
        </p:grpSpPr>
        <p:sp>
          <p:nvSpPr>
            <p:cNvPr id="14" name="Fluxograma: Documento 13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493658" y="405469"/>
              <a:ext cx="61566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Situação Atuarial dos Estatutários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aphicFrame>
        <p:nvGraphicFramePr>
          <p:cNvPr id="17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920994"/>
              </p:ext>
            </p:extLst>
          </p:nvPr>
        </p:nvGraphicFramePr>
        <p:xfrm>
          <a:off x="2699792" y="1484784"/>
          <a:ext cx="619268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524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928688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Segoe UI" pitchFamily="34" charset="0"/>
                <a:cs typeface="Segoe UI" pitchFamily="34" charset="0"/>
              </a:rPr>
              <a:t>Situação Atuarial dos Estatutários</a:t>
            </a:r>
            <a:endParaRPr lang="pt-BR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611560" y="1844824"/>
            <a:ext cx="79208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pt-BR" sz="3200" b="1" dirty="0" smtClean="0">
                <a:solidFill>
                  <a:srgbClr val="00393E"/>
                </a:solidFill>
                <a:latin typeface="Helvetica" pitchFamily="34" charset="0"/>
              </a:rPr>
              <a:t>Decreto nº 383/2017</a:t>
            </a:r>
            <a:endParaRPr lang="pt-BR" sz="3200" b="1" dirty="0">
              <a:solidFill>
                <a:srgbClr val="00393E"/>
              </a:solidFill>
              <a:latin typeface="Helvetica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t-BR" sz="1200" b="1" dirty="0" smtClean="0">
              <a:solidFill>
                <a:srgbClr val="00393E"/>
              </a:solidFill>
              <a:latin typeface="Helvetica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393E"/>
                </a:solidFill>
                <a:latin typeface="Helvetica" pitchFamily="34" charset="0"/>
              </a:rPr>
              <a:t>Patronal</a:t>
            </a:r>
            <a:r>
              <a:rPr lang="pt-BR" sz="2800" b="1" dirty="0">
                <a:solidFill>
                  <a:srgbClr val="00393E"/>
                </a:solidFill>
                <a:latin typeface="Helvetica" pitchFamily="34" charset="0"/>
              </a:rPr>
              <a:t>: </a:t>
            </a:r>
            <a:r>
              <a:rPr lang="pt-BR" sz="2800" dirty="0" smtClean="0">
                <a:latin typeface="Helvetica" pitchFamily="34" charset="0"/>
                <a:cs typeface="Segoe UI" pitchFamily="34" charset="0"/>
              </a:rPr>
              <a:t>15,10</a:t>
            </a:r>
            <a:r>
              <a:rPr lang="pt-BR" sz="2800" dirty="0" smtClean="0">
                <a:latin typeface="Helvetica" pitchFamily="34" charset="0"/>
                <a:cs typeface="Segoe UI" pitchFamily="34" charset="0"/>
              </a:rPr>
              <a:t>%;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800" b="1" dirty="0">
                <a:solidFill>
                  <a:srgbClr val="00393E"/>
                </a:solidFill>
                <a:latin typeface="Helvetica" pitchFamily="34" charset="0"/>
              </a:rPr>
              <a:t>Segurado: </a:t>
            </a:r>
            <a:r>
              <a:rPr lang="pt-BR" sz="2800" dirty="0" smtClean="0">
                <a:latin typeface="Helvetica" pitchFamily="34" charset="0"/>
                <a:cs typeface="Segoe UI" pitchFamily="34" charset="0"/>
              </a:rPr>
              <a:t>11,00%</a:t>
            </a:r>
            <a:endParaRPr lang="pt-BR" sz="2800" dirty="0">
              <a:latin typeface="Helvetica" pitchFamily="34" charset="0"/>
              <a:cs typeface="Segoe UI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6" name="Retângulo 5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0" y="-6611"/>
            <a:ext cx="9144000" cy="1340768"/>
            <a:chOff x="0" y="0"/>
            <a:chExt cx="9144000" cy="1340768"/>
          </a:xfrm>
        </p:grpSpPr>
        <p:sp>
          <p:nvSpPr>
            <p:cNvPr id="11" name="Fluxograma: Documento 10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493658" y="405469"/>
              <a:ext cx="61566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Situação Atuarial dos Estatutários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3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/>
          <a:stretch/>
        </p:blipFill>
        <p:spPr bwMode="auto">
          <a:xfrm>
            <a:off x="0" y="1196752"/>
            <a:ext cx="9144000" cy="46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"/>
            <a:ext cx="9144000" cy="928688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Segoe UI" pitchFamily="34" charset="0"/>
                <a:cs typeface="Segoe UI" pitchFamily="34" charset="0"/>
              </a:rPr>
              <a:t>Situação Atuarial dos Estatutários</a:t>
            </a:r>
            <a:endParaRPr lang="pt-BR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AutoShape 2" descr="Resultado de imagem para prejuizo financei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prejuizo financei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3158491" y="1556792"/>
            <a:ext cx="67322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pt-BR" sz="3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- </a:t>
            </a:r>
            <a:r>
              <a:rPr lang="pt-BR" sz="3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115 </a:t>
            </a:r>
            <a:r>
              <a:rPr lang="pt-BR" sz="3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MILHÕES DE REAIS</a:t>
            </a:r>
            <a:endParaRPr lang="pt-BR" sz="3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1" name="Retângulo 10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0" y="-6611"/>
            <a:ext cx="9144000" cy="1340768"/>
            <a:chOff x="0" y="0"/>
            <a:chExt cx="9144000" cy="1340768"/>
          </a:xfrm>
        </p:grpSpPr>
        <p:sp>
          <p:nvSpPr>
            <p:cNvPr id="15" name="Fluxograma: Documento 14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493658" y="405469"/>
              <a:ext cx="61566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Situação Atuarial dos Estatutários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1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"/>
            <a:ext cx="9144000" cy="928688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Segoe UI" pitchFamily="34" charset="0"/>
                <a:cs typeface="Segoe UI" pitchFamily="34" charset="0"/>
              </a:rPr>
              <a:t>Situação Atuarial dos Estatutários</a:t>
            </a:r>
            <a:endParaRPr lang="pt-BR" sz="28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7" name="Retângulo 6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0" y="-6611"/>
            <a:ext cx="9144000" cy="1340768"/>
            <a:chOff x="0" y="0"/>
            <a:chExt cx="9144000" cy="1340768"/>
          </a:xfrm>
        </p:grpSpPr>
        <p:sp>
          <p:nvSpPr>
            <p:cNvPr id="12" name="Fluxograma: Documento 11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493658" y="405469"/>
              <a:ext cx="61566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Situação Atuarial dos Estatutários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 bwMode="auto">
          <a:xfrm>
            <a:off x="611560" y="1844824"/>
            <a:ext cx="79208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pt-BR" sz="3200" b="1" dirty="0" smtClean="0">
                <a:solidFill>
                  <a:srgbClr val="00393E"/>
                </a:solidFill>
                <a:latin typeface="Helvetica" pitchFamily="34" charset="0"/>
              </a:rPr>
              <a:t>Decreto nº 981/2016</a:t>
            </a:r>
            <a:endParaRPr lang="pt-BR" sz="3200" b="1" dirty="0">
              <a:solidFill>
                <a:srgbClr val="00393E"/>
              </a:solidFill>
              <a:latin typeface="Helvetica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pt-BR" sz="1200" b="1" dirty="0" smtClean="0">
              <a:solidFill>
                <a:srgbClr val="00393E"/>
              </a:solidFill>
              <a:latin typeface="Helvetica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393E"/>
                </a:solidFill>
                <a:latin typeface="Helvetica" pitchFamily="34" charset="0"/>
              </a:rPr>
              <a:t>Suplementar 2019: </a:t>
            </a:r>
            <a:r>
              <a:rPr lang="pt-BR" sz="2800" dirty="0" smtClean="0">
                <a:latin typeface="Helvetica" pitchFamily="34" charset="0"/>
                <a:cs typeface="Segoe UI" pitchFamily="34" charset="0"/>
              </a:rPr>
              <a:t>2,97%;</a:t>
            </a:r>
            <a:endParaRPr lang="pt-BR" sz="2800" dirty="0" smtClean="0">
              <a:latin typeface="Helvetica" pitchFamily="34" charset="0"/>
              <a:cs typeface="Segoe UI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393E"/>
                </a:solidFill>
                <a:latin typeface="Helvetica" pitchFamily="34" charset="0"/>
              </a:rPr>
              <a:t>Cresce 2% ao ano até 2036 quando alcança 34,47% e permanece até 2050</a:t>
            </a:r>
            <a:endParaRPr lang="pt-BR" sz="2800" dirty="0">
              <a:latin typeface="Helvetica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/>
          <a:stretch/>
        </p:blipFill>
        <p:spPr bwMode="auto">
          <a:xfrm>
            <a:off x="0" y="1196752"/>
            <a:ext cx="9144000" cy="46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1"/>
            <a:ext cx="9144000" cy="928688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Segoe UI" pitchFamily="34" charset="0"/>
                <a:cs typeface="Segoe UI" pitchFamily="34" charset="0"/>
              </a:rPr>
              <a:t>Situação Atuarial dos Estatutários</a:t>
            </a:r>
            <a:endParaRPr lang="pt-BR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AutoShape 2" descr="Resultado de imagem para prejuizo financei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prejuizo financei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3158491" y="1556792"/>
            <a:ext cx="67322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pt-BR" sz="3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- </a:t>
            </a:r>
            <a:r>
              <a:rPr lang="pt-BR" sz="3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43 </a:t>
            </a:r>
            <a:r>
              <a:rPr lang="pt-BR" sz="30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MILHÕES DE REAIS</a:t>
            </a:r>
            <a:endParaRPr lang="pt-BR" sz="30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1" name="Retângulo 10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0" y="-6611"/>
            <a:ext cx="9144000" cy="1340768"/>
            <a:chOff x="0" y="0"/>
            <a:chExt cx="9144000" cy="1340768"/>
          </a:xfrm>
        </p:grpSpPr>
        <p:sp>
          <p:nvSpPr>
            <p:cNvPr id="15" name="Fluxograma: Documento 14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493658" y="405469"/>
              <a:ext cx="61566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Situação Atuarial dos Estatutários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924944"/>
            <a:ext cx="9144000" cy="1008112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Previdência Pública</a:t>
            </a:r>
            <a:endParaRPr lang="pt-BR" sz="3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0" name="Título 1"/>
          <p:cNvSpPr txBox="1">
            <a:spLocks/>
          </p:cNvSpPr>
          <p:nvPr/>
        </p:nvSpPr>
        <p:spPr bwMode="auto">
          <a:xfrm>
            <a:off x="100013" y="71437"/>
            <a:ext cx="504348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ítulo 1"/>
          <p:cNvSpPr txBox="1">
            <a:spLocks/>
          </p:cNvSpPr>
          <p:nvPr/>
        </p:nvSpPr>
        <p:spPr bwMode="auto">
          <a:xfrm>
            <a:off x="100013" y="71437"/>
            <a:ext cx="504348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924944"/>
            <a:ext cx="9144000" cy="1008112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MUDANÇAS DA EC Nº 103/19</a:t>
            </a:r>
            <a:endParaRPr lang="pt-BR" sz="3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231580" y="1777697"/>
            <a:ext cx="6431654" cy="612927"/>
            <a:chOff x="1287345" y="1908575"/>
            <a:chExt cx="6742724" cy="828952"/>
          </a:xfrm>
        </p:grpSpPr>
        <p:grpSp>
          <p:nvGrpSpPr>
            <p:cNvPr id="11" name="Grupo 10"/>
            <p:cNvGrpSpPr/>
            <p:nvPr/>
          </p:nvGrpSpPr>
          <p:grpSpPr>
            <a:xfrm>
              <a:off x="1979712" y="1908575"/>
              <a:ext cx="6050357" cy="828952"/>
              <a:chOff x="1731200" y="2923"/>
              <a:chExt cx="6050357" cy="828952"/>
            </a:xfrm>
          </p:grpSpPr>
          <p:sp>
            <p:nvSpPr>
              <p:cNvPr id="17" name="Pentágono 16"/>
              <p:cNvSpPr/>
              <p:nvPr/>
            </p:nvSpPr>
            <p:spPr>
              <a:xfrm rot="10800000">
                <a:off x="1731200" y="2923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entágono 4"/>
              <p:cNvSpPr/>
              <p:nvPr/>
            </p:nvSpPr>
            <p:spPr>
              <a:xfrm rot="21600000">
                <a:off x="1938438" y="2923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 smtClean="0">
                    <a:solidFill>
                      <a:schemeClr val="bg1"/>
                    </a:solidFill>
                    <a:latin typeface="Helvetica" pitchFamily="34" charset="0"/>
                  </a:rPr>
                  <a:t>Rol de Benefícios</a:t>
                </a:r>
                <a:endParaRPr lang="pt-BR" sz="2000" kern="12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4" name="Elipse 3"/>
            <p:cNvSpPr/>
            <p:nvPr/>
          </p:nvSpPr>
          <p:spPr>
            <a:xfrm>
              <a:off x="1287345" y="1908575"/>
              <a:ext cx="918532" cy="8289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Helvetica" pitchFamily="34" charset="0"/>
                </a:rPr>
                <a:t>01</a:t>
              </a:r>
              <a:endParaRPr lang="pt-BR" sz="20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222553" y="2744064"/>
            <a:ext cx="6449709" cy="612928"/>
            <a:chOff x="1287220" y="3140968"/>
            <a:chExt cx="6761651" cy="828953"/>
          </a:xfrm>
        </p:grpSpPr>
        <p:grpSp>
          <p:nvGrpSpPr>
            <p:cNvPr id="19" name="Grupo 18"/>
            <p:cNvGrpSpPr/>
            <p:nvPr/>
          </p:nvGrpSpPr>
          <p:grpSpPr>
            <a:xfrm>
              <a:off x="1998514" y="3140968"/>
              <a:ext cx="6050357" cy="828952"/>
              <a:chOff x="1731200" y="1079323"/>
              <a:chExt cx="6050357" cy="828952"/>
            </a:xfrm>
          </p:grpSpPr>
          <p:sp>
            <p:nvSpPr>
              <p:cNvPr id="20" name="Pentágono 19"/>
              <p:cNvSpPr/>
              <p:nvPr/>
            </p:nvSpPr>
            <p:spPr>
              <a:xfrm rot="10800000">
                <a:off x="1731200" y="1079323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entágono 4"/>
              <p:cNvSpPr/>
              <p:nvPr/>
            </p:nvSpPr>
            <p:spPr>
              <a:xfrm rot="21600000">
                <a:off x="1938438" y="1079323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Helvetica" pitchFamily="34" charset="0"/>
                  </a:rPr>
                  <a:t>Contribuição do Segurado;</a:t>
                </a:r>
                <a:endParaRPr lang="pt-BR" sz="20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22" name="Elipse 21"/>
            <p:cNvSpPr/>
            <p:nvPr/>
          </p:nvSpPr>
          <p:spPr>
            <a:xfrm>
              <a:off x="1287220" y="3140969"/>
              <a:ext cx="918532" cy="82895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Helvetica" pitchFamily="34" charset="0"/>
                </a:rPr>
                <a:t>02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222553" y="3752176"/>
            <a:ext cx="6449709" cy="612928"/>
            <a:chOff x="1291944" y="4365104"/>
            <a:chExt cx="6761651" cy="828953"/>
          </a:xfrm>
        </p:grpSpPr>
        <p:grpSp>
          <p:nvGrpSpPr>
            <p:cNvPr id="24" name="Grupo 23"/>
            <p:cNvGrpSpPr/>
            <p:nvPr/>
          </p:nvGrpSpPr>
          <p:grpSpPr>
            <a:xfrm>
              <a:off x="2003238" y="4365105"/>
              <a:ext cx="6050357" cy="828952"/>
              <a:chOff x="1731200" y="2155724"/>
              <a:chExt cx="6050357" cy="828952"/>
            </a:xfrm>
          </p:grpSpPr>
          <p:sp>
            <p:nvSpPr>
              <p:cNvPr id="25" name="Pentágono 24"/>
              <p:cNvSpPr/>
              <p:nvPr/>
            </p:nvSpPr>
            <p:spPr>
              <a:xfrm rot="10800000">
                <a:off x="1731200" y="2155724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Pentágono 4"/>
              <p:cNvSpPr/>
              <p:nvPr/>
            </p:nvSpPr>
            <p:spPr>
              <a:xfrm rot="21600000">
                <a:off x="1938438" y="2155724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kern="1200" noProof="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Desconstitucionalização das Regras de Aposentadoria e Pensão</a:t>
                </a:r>
                <a:endParaRPr lang="pt-BR" sz="2000" kern="1200" dirty="0">
                  <a:solidFill>
                    <a:sysClr val="windowText" lastClr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23" name="Elipse 22"/>
            <p:cNvSpPr/>
            <p:nvPr/>
          </p:nvSpPr>
          <p:spPr>
            <a:xfrm>
              <a:off x="1291944" y="4365104"/>
              <a:ext cx="918532" cy="8289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  <a:latin typeface="Helvetica" pitchFamily="34" charset="0"/>
                </a:rPr>
                <a:t>0</a:t>
              </a:r>
              <a:r>
                <a:rPr lang="pt-BR" sz="2000" b="1" dirty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  <a:endParaRPr lang="pt-BR" sz="2000" b="1" dirty="0" smtClean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211333" y="4760288"/>
            <a:ext cx="6472149" cy="612928"/>
            <a:chOff x="1268418" y="5445224"/>
            <a:chExt cx="6785177" cy="828953"/>
          </a:xfrm>
        </p:grpSpPr>
        <p:grpSp>
          <p:nvGrpSpPr>
            <p:cNvPr id="27" name="Grupo 26"/>
            <p:cNvGrpSpPr/>
            <p:nvPr/>
          </p:nvGrpSpPr>
          <p:grpSpPr>
            <a:xfrm>
              <a:off x="2003238" y="5445224"/>
              <a:ext cx="6050357" cy="828952"/>
              <a:chOff x="2187616" y="5662824"/>
              <a:chExt cx="6050357" cy="828952"/>
            </a:xfrm>
          </p:grpSpPr>
          <p:sp>
            <p:nvSpPr>
              <p:cNvPr id="28" name="Pentágono 27"/>
              <p:cNvSpPr/>
              <p:nvPr/>
            </p:nvSpPr>
            <p:spPr>
              <a:xfrm rot="10800000">
                <a:off x="2187616" y="5662824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Pentágono 4"/>
              <p:cNvSpPr/>
              <p:nvPr/>
            </p:nvSpPr>
            <p:spPr>
              <a:xfrm>
                <a:off x="2390129" y="5662824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Vinculação</a:t>
                </a:r>
                <a:r>
                  <a:rPr lang="en-US" sz="2000" kern="120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 </a:t>
                </a:r>
                <a:r>
                  <a:rPr lang="en-US" sz="2000" kern="12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constitucional</a:t>
                </a:r>
                <a:r>
                  <a:rPr lang="en-US" sz="2000" kern="120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 da Lei </a:t>
                </a:r>
                <a:r>
                  <a:rPr lang="en-US" sz="2000" kern="12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Geral</a:t>
                </a:r>
                <a:r>
                  <a:rPr lang="en-US" sz="2000" kern="120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 </a:t>
                </a:r>
                <a:r>
                  <a:rPr lang="en-US" sz="2000" kern="12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Previdenciária</a:t>
                </a:r>
                <a:endParaRPr lang="pt-BR" sz="2000" kern="1200" dirty="0">
                  <a:solidFill>
                    <a:sysClr val="windowText" lastClr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31" name="Elipse 30"/>
            <p:cNvSpPr/>
            <p:nvPr/>
          </p:nvSpPr>
          <p:spPr>
            <a:xfrm>
              <a:off x="1268418" y="5445225"/>
              <a:ext cx="918532" cy="8289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ysClr val="windowText" lastClr="000000"/>
                  </a:solidFill>
                  <a:latin typeface="Helvetica" pitchFamily="34" charset="0"/>
                </a:rPr>
                <a:t>04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37" name="Fluxograma: Documento 3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2075246" y="408774"/>
              <a:ext cx="49935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PRINCIAPAIS MUDANÇAS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43" name="Retângulo 42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3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9º</a:t>
            </a:r>
            <a:r>
              <a:rPr lang="pt-BR" sz="2800" dirty="0">
                <a:latin typeface="Helvetica" pitchFamily="34" charset="0"/>
              </a:rPr>
              <a:t> </a:t>
            </a:r>
            <a:r>
              <a:rPr lang="pt-BR" sz="2800" dirty="0" smtClean="0">
                <a:latin typeface="Helvetica" pitchFamily="34" charset="0"/>
              </a:rPr>
              <a:t>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§2º O rol de benefícios do RPPS fica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limitado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 às aposentadorias e pensão por morte.</a:t>
            </a: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§3º Os afastamentos por incapacidade temporária ao trabalho e o salário-maternidade serão pagos diretamente pelo ente federativo e não correrão à conta do RPPS ao qual o servidor se vincula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ROL DE BENEFÍCIOS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8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9º</a:t>
            </a:r>
            <a:r>
              <a:rPr lang="pt-BR" sz="2800" dirty="0">
                <a:latin typeface="Helvetica" pitchFamily="34" charset="0"/>
              </a:rPr>
              <a:t> </a:t>
            </a:r>
            <a:r>
              <a:rPr lang="pt-BR" sz="2800" dirty="0" smtClean="0">
                <a:latin typeface="Helvetica" pitchFamily="34" charset="0"/>
              </a:rPr>
              <a:t>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§4º Os entes federativos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não poderão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 estabelecer alíquota inferior à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da contribuição dos servidores da União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,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exceto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 se demonstrado que o respectivo RPPS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não possui déficit atuarial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 a ser equacionado, hipótese em que a alíquota não poderá ser inferior às alíquotas aplicáveis ao RGPS.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7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ysClr val="windowText" lastClr="000000"/>
                </a:solidFill>
                <a:latin typeface="Helvetica" pitchFamily="34" charset="0"/>
              </a:rPr>
              <a:t>Art. 9º</a:t>
            </a:r>
            <a:r>
              <a:rPr lang="pt-BR" sz="2600" dirty="0">
                <a:latin typeface="Helvetica" pitchFamily="34" charset="0"/>
              </a:rPr>
              <a:t> </a:t>
            </a:r>
            <a:r>
              <a:rPr lang="pt-BR" sz="2600" dirty="0" smtClean="0">
                <a:latin typeface="Helvetica" pitchFamily="34" charset="0"/>
              </a:rPr>
              <a:t>[...]</a:t>
            </a:r>
          </a:p>
          <a:p>
            <a:pPr algn="just"/>
            <a:endParaRPr lang="pt-BR" sz="26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600" dirty="0" smtClean="0">
                <a:solidFill>
                  <a:sysClr val="windowText" lastClr="000000"/>
                </a:solidFill>
                <a:latin typeface="Helvetica" pitchFamily="34" charset="0"/>
              </a:rPr>
              <a:t>§</a:t>
            </a:r>
            <a:r>
              <a:rPr lang="pt-BR" sz="2600" dirty="0">
                <a:solidFill>
                  <a:sysClr val="windowText" lastClr="000000"/>
                </a:solidFill>
                <a:latin typeface="Helvetica" pitchFamily="34" charset="0"/>
              </a:rPr>
              <a:t>1º O </a:t>
            </a:r>
            <a:r>
              <a:rPr lang="pt-BR" sz="2600" b="1" dirty="0">
                <a:solidFill>
                  <a:srgbClr val="FF0000"/>
                </a:solidFill>
                <a:latin typeface="Helvetica" pitchFamily="34" charset="0"/>
              </a:rPr>
              <a:t>equilíbrio financeiro e atuarial</a:t>
            </a:r>
            <a:r>
              <a:rPr lang="pt-BR" sz="2600" dirty="0">
                <a:solidFill>
                  <a:sysClr val="windowText" lastClr="000000"/>
                </a:solidFill>
                <a:latin typeface="Helvetica" pitchFamily="34" charset="0"/>
              </a:rPr>
              <a:t> do </a:t>
            </a:r>
            <a:r>
              <a:rPr lang="pt-BR" sz="2600" dirty="0" smtClean="0">
                <a:solidFill>
                  <a:sysClr val="windowText" lastClr="000000"/>
                </a:solidFill>
                <a:latin typeface="Helvetica" pitchFamily="34" charset="0"/>
              </a:rPr>
              <a:t>RPPS </a:t>
            </a:r>
            <a:r>
              <a:rPr lang="pt-BR" sz="2600" dirty="0">
                <a:solidFill>
                  <a:sysClr val="windowText" lastClr="000000"/>
                </a:solidFill>
                <a:latin typeface="Helvetica" pitchFamily="34" charset="0"/>
              </a:rPr>
              <a:t>deverá ser comprovado por meio de garantia de </a:t>
            </a:r>
            <a:r>
              <a:rPr lang="pt-BR" sz="2600" b="1" dirty="0">
                <a:solidFill>
                  <a:srgbClr val="FF0000"/>
                </a:solidFill>
                <a:latin typeface="Helvetica" pitchFamily="34" charset="0"/>
              </a:rPr>
              <a:t>equivalência</a:t>
            </a:r>
            <a:r>
              <a:rPr lang="pt-BR" sz="2600" dirty="0">
                <a:solidFill>
                  <a:sysClr val="windowText" lastClr="000000"/>
                </a:solidFill>
                <a:latin typeface="Helvetica" pitchFamily="34" charset="0"/>
              </a:rPr>
              <a:t>, a valor presente, entre o </a:t>
            </a:r>
            <a:r>
              <a:rPr lang="pt-BR" sz="2600" b="1" dirty="0">
                <a:solidFill>
                  <a:srgbClr val="FF0000"/>
                </a:solidFill>
                <a:latin typeface="Helvetica" pitchFamily="34" charset="0"/>
              </a:rPr>
              <a:t>fluxo das receitas estimadas e das despesas projetadas</a:t>
            </a:r>
            <a:r>
              <a:rPr lang="pt-BR" sz="2600" dirty="0">
                <a:solidFill>
                  <a:sysClr val="windowText" lastClr="000000"/>
                </a:solidFill>
                <a:latin typeface="Helvetica" pitchFamily="34" charset="0"/>
              </a:rPr>
              <a:t>, apuradas atuarialmente, que, juntamente com os bens, direitos e ativos vinculados, comparados às obrigações assumidas, evidenciem a solvência e a liquidez do plano de benefícios</a:t>
            </a:r>
            <a:endParaRPr lang="pt-BR" sz="2600" dirty="0" smtClean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2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9º</a:t>
            </a:r>
            <a:r>
              <a:rPr lang="pt-BR" sz="2800" dirty="0" smtClean="0">
                <a:latin typeface="Helvetica" pitchFamily="34" charset="0"/>
              </a:rPr>
              <a:t> 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§5º 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Para fins do disposto no § 4º, não será considerada como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ausência de déficit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 a implementação de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segregação da massa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 de segurados ou a previsão em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lei de plano de equacionamento de déficit.</a:t>
            </a:r>
            <a:endParaRPr lang="pt-BR" sz="2800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11</a:t>
            </a:r>
            <a:r>
              <a:rPr lang="pt-BR" sz="2800" dirty="0" smtClean="0">
                <a:latin typeface="Helvetica" pitchFamily="34" charset="0"/>
              </a:rPr>
              <a:t> Até que entre em vigor lei que altere a alíquota de contribuição de que tratam os </a:t>
            </a:r>
            <a:r>
              <a:rPr lang="pt-BR" sz="2800" dirty="0" err="1" smtClean="0">
                <a:latin typeface="Helvetica" pitchFamily="34" charset="0"/>
              </a:rPr>
              <a:t>arts</a:t>
            </a:r>
            <a:r>
              <a:rPr lang="pt-BR" sz="2800" dirty="0" smtClean="0">
                <a:latin typeface="Helvetica" pitchFamily="34" charset="0"/>
              </a:rPr>
              <a:t>. 4º, 5º e 6º da Lei nº 10.887/2004,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esta será de 14%</a:t>
            </a:r>
            <a:r>
              <a:rPr lang="pt-BR" sz="2800" dirty="0" smtClean="0">
                <a:latin typeface="Helvetica" pitchFamily="34" charset="0"/>
              </a:rPr>
              <a:t>. </a:t>
            </a:r>
          </a:p>
          <a:p>
            <a:pPr algn="just"/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§1º A alíquota prevista no caput será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reduzida ou majorada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, considerado o valor da base de contribuição ou do benefício recebido, de acordo com os seguintes 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parâmetros: [...]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2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36</a:t>
            </a:r>
            <a:r>
              <a:rPr lang="pt-BR" sz="2800" dirty="0" smtClean="0">
                <a:latin typeface="Helvetica" pitchFamily="34" charset="0"/>
              </a:rPr>
              <a:t> Esta Emenda Constitucional entra em vigor:</a:t>
            </a:r>
          </a:p>
          <a:p>
            <a:pPr algn="just"/>
            <a:r>
              <a:rPr lang="pt-BR" sz="2800" dirty="0" smtClean="0">
                <a:latin typeface="Helvetica" pitchFamily="34" charset="0"/>
              </a:rPr>
              <a:t>I – no primeiro dia do quarto mês subsequente ao da data de publicação desta EC, quanto ao disposto nos </a:t>
            </a:r>
            <a:r>
              <a:rPr lang="pt-BR" sz="2800" dirty="0" err="1" smtClean="0">
                <a:latin typeface="Helvetica" pitchFamily="34" charset="0"/>
              </a:rPr>
              <a:t>arts</a:t>
            </a:r>
            <a:r>
              <a:rPr lang="pt-BR" sz="2800" dirty="0" smtClean="0">
                <a:latin typeface="Helvetica" pitchFamily="34" charset="0"/>
              </a:rPr>
              <a:t>. 11, 28 e 32.</a:t>
            </a: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II – para os RPPS dos entes, quanto à alteração promovida pelo art. 1º desta EC no </a:t>
            </a:r>
            <a:r>
              <a:rPr lang="pt-BR" sz="2800" b="1" dirty="0" smtClean="0">
                <a:solidFill>
                  <a:sysClr val="windowText" lastClr="000000"/>
                </a:solidFill>
                <a:latin typeface="Helvetica" pitchFamily="34" charset="0"/>
              </a:rPr>
              <a:t>art. 149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 da CF ...,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na data de publicação de lei de iniciativa privativa do Poder Executivo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...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0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149º</a:t>
            </a:r>
            <a:r>
              <a:rPr lang="pt-BR" sz="2800" dirty="0" smtClean="0">
                <a:latin typeface="Helvetica" pitchFamily="34" charset="0"/>
              </a:rPr>
              <a:t> 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1º 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Os entes 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instituirão, por meio de lei, contribuições para custeio de regime próprio de previdência social, cobradas dos servidores ativos, dos aposentados e dos pensionistas, que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poderão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ter alíquotas progressivas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 de acordo com o valor da base de contribuição ou dos proventos de aposentadoria e de pensões.</a:t>
            </a:r>
            <a:endParaRPr lang="pt-BR" sz="2800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23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149º</a:t>
            </a:r>
            <a:r>
              <a:rPr lang="pt-BR" sz="2800" dirty="0" smtClean="0">
                <a:latin typeface="Helvetica" pitchFamily="34" charset="0"/>
              </a:rPr>
              <a:t> 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1º-A Quando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houver déficit atuarial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, a contribuição ordinária dos aposentados e pensionistas poderá incidir sobre o valor dos proventos de aposentadoria e de pensões que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supere o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salário-mínimo.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55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578643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Previdencia socia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075"/>
            <a:ext cx="9144000" cy="61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6" name="Retângulo 5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1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149º</a:t>
            </a:r>
            <a:r>
              <a:rPr lang="pt-BR" sz="2800" dirty="0" smtClean="0">
                <a:latin typeface="Helvetica" pitchFamily="34" charset="0"/>
              </a:rPr>
              <a:t> 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1º-B Demonstrada a insuficiência da medida prevista no § 1º-A para equacionar o déficit atuarial, é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facultada a instituição de contribuição extraordinária</a:t>
            </a:r>
            <a:r>
              <a:rPr lang="pt-BR" sz="2800" dirty="0">
                <a:solidFill>
                  <a:sysClr val="windowText" lastClr="000000"/>
                </a:solidFill>
                <a:latin typeface="Helvetica" pitchFamily="34" charset="0"/>
              </a:rPr>
              <a:t>, no âmbito da União, dos servidores públicos ativos, dos aposentados e dos pensionistas.</a:t>
            </a:r>
            <a:endParaRPr lang="pt-BR" sz="2800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45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9º</a:t>
            </a:r>
            <a:r>
              <a:rPr lang="pt-BR" sz="2800" dirty="0" smtClean="0">
                <a:latin typeface="Helvetica" pitchFamily="34" charset="0"/>
              </a:rPr>
              <a:t> 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§8º Por meio de lei, poderá ser instituída contribuição extraordinária pelo prazo máximo de </a:t>
            </a:r>
            <a:r>
              <a:rPr lang="pt-BR" sz="2800" b="1" dirty="0" smtClean="0">
                <a:solidFill>
                  <a:srgbClr val="FF0000"/>
                </a:solidFill>
                <a:latin typeface="Helvetica" pitchFamily="34" charset="0"/>
              </a:rPr>
              <a:t>20 anos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, nos termos dos §§ 1º-B e 1º-C do artigo 149 da CF.</a:t>
            </a:r>
            <a:endParaRPr lang="pt-BR" sz="2800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408774"/>
              <a:ext cx="727280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CONTRIBUIÇÃO DO SEGURADO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8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40</a:t>
            </a:r>
            <a:r>
              <a:rPr lang="pt-BR" sz="2800" dirty="0" smtClean="0">
                <a:latin typeface="Helvetica" pitchFamily="34" charset="0"/>
              </a:rPr>
              <a:t> [...]</a:t>
            </a:r>
          </a:p>
          <a:p>
            <a:pPr algn="just"/>
            <a:endParaRPr lang="pt-BR" sz="2800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§1º [...]</a:t>
            </a:r>
          </a:p>
          <a:p>
            <a:pPr algn="just"/>
            <a:endParaRPr lang="pt-BR" sz="2800" b="1" dirty="0">
              <a:solidFill>
                <a:sysClr val="windowText" lastClr="000000"/>
              </a:solidFill>
              <a:latin typeface="Helvetica" pitchFamily="34" charset="0"/>
            </a:endParaRPr>
          </a:p>
          <a:p>
            <a:pPr algn="just"/>
            <a:r>
              <a:rPr lang="pt-BR" sz="2800" b="1" dirty="0" smtClean="0">
                <a:solidFill>
                  <a:sysClr val="windowText" lastClr="000000"/>
                </a:solidFill>
                <a:latin typeface="Helvetica" pitchFamily="34" charset="0"/>
              </a:rPr>
              <a:t>III – </a:t>
            </a:r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no âmbito da União, aos 62 anos de idade, se mulher, e aos 65 anos de idade, se homem...</a:t>
            </a:r>
            <a:endParaRPr lang="pt-BR" sz="2800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193331"/>
              <a:ext cx="727280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DESCONSTITUARIZAÇÃO DAS REGRAS DE APOSENTADORIA E PENSÃO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1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 </a:t>
            </a:r>
            <a:r>
              <a:rPr lang="pt-BR" sz="2800" b="1" dirty="0">
                <a:solidFill>
                  <a:srgbClr val="FF0000"/>
                </a:solidFill>
              </a:rPr>
              <a:t>idade mínima</a:t>
            </a:r>
            <a:r>
              <a:rPr lang="pt-BR" sz="2800" dirty="0"/>
              <a:t> será estabelecida mediante emenda às respectivas Constituições e </a:t>
            </a:r>
            <a:r>
              <a:rPr lang="pt-BR" sz="2800" b="1" dirty="0">
                <a:solidFill>
                  <a:srgbClr val="FF0000"/>
                </a:solidFill>
              </a:rPr>
              <a:t>Leis Orgânicas</a:t>
            </a:r>
            <a:r>
              <a:rPr lang="pt-BR" sz="2800" dirty="0"/>
              <a:t>. Foram desconstitucionalizados, atribuídos à </a:t>
            </a:r>
            <a:r>
              <a:rPr lang="pt-BR" sz="2800" b="1" dirty="0">
                <a:solidFill>
                  <a:srgbClr val="FF0000"/>
                </a:solidFill>
              </a:rPr>
              <a:t>Lei Complementar</a:t>
            </a:r>
            <a:r>
              <a:rPr lang="pt-BR" sz="2800" dirty="0"/>
              <a:t> de todos os entes da Federação, os </a:t>
            </a:r>
            <a:r>
              <a:rPr lang="pt-BR" sz="2800" b="1" dirty="0">
                <a:solidFill>
                  <a:srgbClr val="FF0000"/>
                </a:solidFill>
              </a:rPr>
              <a:t>requisitos de tempo de contribuição, tempo de efetivo exercício no serviço público e de tempo no cargo efetivo em que se dará a aposentadoria</a:t>
            </a:r>
            <a:r>
              <a:rPr lang="pt-BR" sz="2800" dirty="0"/>
              <a:t>. 	</a:t>
            </a:r>
          </a:p>
        </p:txBody>
      </p:sp>
      <p:sp>
        <p:nvSpPr>
          <p:cNvPr id="7" name="Fluxograma: Documento 6"/>
          <p:cNvSpPr/>
          <p:nvPr/>
        </p:nvSpPr>
        <p:spPr>
          <a:xfrm>
            <a:off x="0" y="0"/>
            <a:ext cx="9144000" cy="1340768"/>
          </a:xfrm>
          <a:prstGeom prst="flowChartDocument">
            <a:avLst/>
          </a:prstGeom>
          <a:solidFill>
            <a:srgbClr val="003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sp>
        <p:nvSpPr>
          <p:cNvPr id="15" name="CaixaDeTexto 14"/>
          <p:cNvSpPr txBox="1"/>
          <p:nvPr/>
        </p:nvSpPr>
        <p:spPr>
          <a:xfrm>
            <a:off x="935595" y="193331"/>
            <a:ext cx="727280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Helvetica" pitchFamily="34" charset="0"/>
              </a:rPr>
              <a:t>DESCONSTITUARIZAÇÃO DAS REGRAS DE APOSENTADORIA E PENSÃO</a:t>
            </a:r>
            <a:endParaRPr lang="pt-BR" sz="2800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3299" y="1484784"/>
            <a:ext cx="791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Helvetica" pitchFamily="34" charset="0"/>
              </a:rPr>
              <a:t>Art. 9º </a:t>
            </a:r>
            <a:r>
              <a:rPr lang="pt-BR" sz="2800" dirty="0" smtClean="0">
                <a:latin typeface="Helvetica" pitchFamily="34" charset="0"/>
              </a:rPr>
              <a:t>Até </a:t>
            </a:r>
            <a:r>
              <a:rPr lang="pt-BR" sz="2800" dirty="0">
                <a:latin typeface="Helvetica" pitchFamily="34" charset="0"/>
              </a:rPr>
              <a:t>que entre em vigor lei complementar que discipline o § 22 do art. 40 da Constituição Federal, aplicam-se aos regimes próprios de previdência social o </a:t>
            </a:r>
            <a:r>
              <a:rPr lang="pt-BR" sz="2800" b="1" dirty="0">
                <a:solidFill>
                  <a:srgbClr val="FF0000"/>
                </a:solidFill>
                <a:latin typeface="Helvetica" pitchFamily="34" charset="0"/>
              </a:rPr>
              <a:t>disposto na Lei nº 9.717</a:t>
            </a:r>
            <a:r>
              <a:rPr lang="pt-BR" sz="2800" dirty="0">
                <a:latin typeface="Helvetica" pitchFamily="34" charset="0"/>
              </a:rPr>
              <a:t>, de 27 de novembro de 1998, e o disposto neste artigo.</a:t>
            </a:r>
            <a:endParaRPr lang="pt-BR" sz="2800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7" name="Fluxograma: Documento 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935595" y="193331"/>
              <a:ext cx="727280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VINCULAÇÃO CONSTITUCIONAL A LEI GERAL DA PREVIDÊNCIA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12" name="Retângulo 11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3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231580" y="1777697"/>
            <a:ext cx="6431654" cy="612927"/>
            <a:chOff x="1287345" y="1908575"/>
            <a:chExt cx="6742724" cy="828952"/>
          </a:xfrm>
        </p:grpSpPr>
        <p:grpSp>
          <p:nvGrpSpPr>
            <p:cNvPr id="11" name="Grupo 10"/>
            <p:cNvGrpSpPr/>
            <p:nvPr/>
          </p:nvGrpSpPr>
          <p:grpSpPr>
            <a:xfrm>
              <a:off x="1979712" y="1908575"/>
              <a:ext cx="6050357" cy="828952"/>
              <a:chOff x="1731200" y="2923"/>
              <a:chExt cx="6050357" cy="828952"/>
            </a:xfrm>
          </p:grpSpPr>
          <p:sp>
            <p:nvSpPr>
              <p:cNvPr id="17" name="Pentágono 16"/>
              <p:cNvSpPr/>
              <p:nvPr/>
            </p:nvSpPr>
            <p:spPr>
              <a:xfrm rot="10800000">
                <a:off x="1731200" y="2923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entágono 4"/>
              <p:cNvSpPr/>
              <p:nvPr/>
            </p:nvSpPr>
            <p:spPr>
              <a:xfrm rot="21600000">
                <a:off x="1938438" y="2923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 smtClean="0">
                    <a:solidFill>
                      <a:schemeClr val="bg1"/>
                    </a:solidFill>
                    <a:latin typeface="Helvetica" pitchFamily="34" charset="0"/>
                  </a:rPr>
                  <a:t>Vereador que seja servidor  =&gt; RPPS</a:t>
                </a:r>
                <a:endParaRPr lang="pt-BR" sz="2000" kern="12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4" name="Elipse 3"/>
            <p:cNvSpPr/>
            <p:nvPr/>
          </p:nvSpPr>
          <p:spPr>
            <a:xfrm>
              <a:off x="1287345" y="1908575"/>
              <a:ext cx="918532" cy="82895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Helvetica" pitchFamily="34" charset="0"/>
                </a:rPr>
                <a:t>01</a:t>
              </a:r>
              <a:endParaRPr lang="pt-BR" sz="20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222553" y="2744064"/>
            <a:ext cx="6449709" cy="612928"/>
            <a:chOff x="1287220" y="3140968"/>
            <a:chExt cx="6761651" cy="828953"/>
          </a:xfrm>
        </p:grpSpPr>
        <p:grpSp>
          <p:nvGrpSpPr>
            <p:cNvPr id="19" name="Grupo 18"/>
            <p:cNvGrpSpPr/>
            <p:nvPr/>
          </p:nvGrpSpPr>
          <p:grpSpPr>
            <a:xfrm>
              <a:off x="1998514" y="3140968"/>
              <a:ext cx="6050357" cy="828952"/>
              <a:chOff x="1731200" y="1079323"/>
              <a:chExt cx="6050357" cy="828952"/>
            </a:xfrm>
          </p:grpSpPr>
          <p:sp>
            <p:nvSpPr>
              <p:cNvPr id="20" name="Pentágono 19"/>
              <p:cNvSpPr/>
              <p:nvPr/>
            </p:nvSpPr>
            <p:spPr>
              <a:xfrm rot="10800000">
                <a:off x="1731200" y="1079323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entágono 4"/>
              <p:cNvSpPr/>
              <p:nvPr/>
            </p:nvSpPr>
            <p:spPr>
              <a:xfrm rot="21600000">
                <a:off x="1938438" y="1079323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err="1" smtClean="0">
                    <a:solidFill>
                      <a:schemeClr val="bg1"/>
                    </a:solidFill>
                    <a:latin typeface="Helvetica" pitchFamily="34" charset="0"/>
                  </a:rPr>
                  <a:t>Vedação</a:t>
                </a:r>
                <a:r>
                  <a:rPr lang="en-US" sz="2000" dirty="0" smtClean="0">
                    <a:solidFill>
                      <a:schemeClr val="bg1"/>
                    </a:solidFill>
                    <a:latin typeface="Helvetica" pitchFamily="34" charset="0"/>
                  </a:rPr>
                  <a:t> de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Helvetica" pitchFamily="34" charset="0"/>
                  </a:rPr>
                  <a:t>Incorporação</a:t>
                </a:r>
                <a:endParaRPr lang="pt-BR" sz="20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22" name="Elipse 21"/>
            <p:cNvSpPr/>
            <p:nvPr/>
          </p:nvSpPr>
          <p:spPr>
            <a:xfrm>
              <a:off x="1287220" y="3140969"/>
              <a:ext cx="918532" cy="82895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Helvetica" pitchFamily="34" charset="0"/>
                </a:rPr>
                <a:t>02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222553" y="3752176"/>
            <a:ext cx="6449709" cy="612928"/>
            <a:chOff x="1291944" y="4365104"/>
            <a:chExt cx="6761651" cy="828953"/>
          </a:xfrm>
        </p:grpSpPr>
        <p:grpSp>
          <p:nvGrpSpPr>
            <p:cNvPr id="24" name="Grupo 23"/>
            <p:cNvGrpSpPr/>
            <p:nvPr/>
          </p:nvGrpSpPr>
          <p:grpSpPr>
            <a:xfrm>
              <a:off x="2003238" y="4365105"/>
              <a:ext cx="6050357" cy="828952"/>
              <a:chOff x="1731200" y="2155724"/>
              <a:chExt cx="6050357" cy="828952"/>
            </a:xfrm>
          </p:grpSpPr>
          <p:sp>
            <p:nvSpPr>
              <p:cNvPr id="25" name="Pentágono 24"/>
              <p:cNvSpPr/>
              <p:nvPr/>
            </p:nvSpPr>
            <p:spPr>
              <a:xfrm rot="10800000">
                <a:off x="1731200" y="2155724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Pentágono 4"/>
              <p:cNvSpPr/>
              <p:nvPr/>
            </p:nvSpPr>
            <p:spPr>
              <a:xfrm rot="21600000">
                <a:off x="1938438" y="2155724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00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Previdência Complementar =&gt; até 2 anos</a:t>
                </a:r>
                <a:endParaRPr lang="pt-BR" sz="2000" kern="1200" dirty="0">
                  <a:solidFill>
                    <a:sysClr val="windowText" lastClr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23" name="Elipse 22"/>
            <p:cNvSpPr/>
            <p:nvPr/>
          </p:nvSpPr>
          <p:spPr>
            <a:xfrm>
              <a:off x="1291944" y="4365104"/>
              <a:ext cx="918532" cy="82895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  <a:latin typeface="Helvetica" pitchFamily="34" charset="0"/>
                </a:rPr>
                <a:t>0</a:t>
              </a:r>
              <a:r>
                <a:rPr lang="pt-BR" sz="2000" b="1" dirty="0">
                  <a:solidFill>
                    <a:schemeClr val="tx1"/>
                  </a:solidFill>
                  <a:latin typeface="Helvetica" pitchFamily="34" charset="0"/>
                </a:rPr>
                <a:t>3</a:t>
              </a:r>
              <a:endParaRPr lang="pt-BR" sz="2000" b="1" dirty="0" smtClean="0">
                <a:solidFill>
                  <a:schemeClr val="tx1"/>
                </a:solidFill>
                <a:latin typeface="Helvetica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211333" y="4760288"/>
            <a:ext cx="6472149" cy="612928"/>
            <a:chOff x="1268418" y="5445224"/>
            <a:chExt cx="6785177" cy="828953"/>
          </a:xfrm>
        </p:grpSpPr>
        <p:grpSp>
          <p:nvGrpSpPr>
            <p:cNvPr id="27" name="Grupo 26"/>
            <p:cNvGrpSpPr/>
            <p:nvPr/>
          </p:nvGrpSpPr>
          <p:grpSpPr>
            <a:xfrm>
              <a:off x="2003238" y="5445224"/>
              <a:ext cx="6050357" cy="828952"/>
              <a:chOff x="2187616" y="5662824"/>
              <a:chExt cx="6050357" cy="828952"/>
            </a:xfrm>
          </p:grpSpPr>
          <p:sp>
            <p:nvSpPr>
              <p:cNvPr id="28" name="Pentágono 27"/>
              <p:cNvSpPr/>
              <p:nvPr/>
            </p:nvSpPr>
            <p:spPr>
              <a:xfrm rot="10800000">
                <a:off x="2187616" y="5662824"/>
                <a:ext cx="6050357" cy="828952"/>
              </a:xfrm>
              <a:prstGeom prst="homePlat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Pentágono 4"/>
              <p:cNvSpPr/>
              <p:nvPr/>
            </p:nvSpPr>
            <p:spPr>
              <a:xfrm>
                <a:off x="2390129" y="5662824"/>
                <a:ext cx="5843119" cy="828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5545" tIns="80010" rIns="149352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Parcelamento</a:t>
                </a:r>
                <a:r>
                  <a:rPr lang="en-US" sz="200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 </a:t>
                </a:r>
                <a:r>
                  <a:rPr lang="en-US" sz="20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em</a:t>
                </a:r>
                <a:r>
                  <a:rPr lang="en-US" sz="200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 no </a:t>
                </a:r>
                <a:r>
                  <a:rPr lang="en-US" sz="20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máximo</a:t>
                </a:r>
                <a:r>
                  <a:rPr lang="en-US" sz="2000" dirty="0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 60 </a:t>
                </a:r>
                <a:r>
                  <a:rPr lang="en-US" sz="2000" dirty="0" err="1" smtClean="0">
                    <a:solidFill>
                      <a:sysClr val="windowText" lastClr="000000"/>
                    </a:solidFill>
                    <a:latin typeface="Helvetica" pitchFamily="34" charset="0"/>
                  </a:rPr>
                  <a:t>meses</a:t>
                </a:r>
                <a:endParaRPr lang="pt-BR" sz="2000" kern="1200" dirty="0">
                  <a:solidFill>
                    <a:sysClr val="windowText" lastClr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31" name="Elipse 30"/>
            <p:cNvSpPr/>
            <p:nvPr/>
          </p:nvSpPr>
          <p:spPr>
            <a:xfrm>
              <a:off x="1268418" y="5445225"/>
              <a:ext cx="918532" cy="82895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ysClr val="windowText" lastClr="000000"/>
                  </a:solidFill>
                  <a:latin typeface="Helvetica" pitchFamily="34" charset="0"/>
                </a:rPr>
                <a:t>04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37" name="Fluxograma: Documento 36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2075246" y="193331"/>
              <a:ext cx="499350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Helvetica" pitchFamily="34" charset="0"/>
                </a:rPr>
                <a:t>OUTRAS MUDANÇAS IMPORTANTES</a:t>
              </a:r>
              <a:endParaRPr lang="pt-BR" sz="28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0" y="5841268"/>
            <a:ext cx="9144000" cy="1016732"/>
            <a:chOff x="0" y="5841268"/>
            <a:chExt cx="9144000" cy="1016732"/>
          </a:xfrm>
        </p:grpSpPr>
        <p:sp>
          <p:nvSpPr>
            <p:cNvPr id="43" name="Retângulo 42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m para melhor maneira de prever o futuro Ã© criÃ¡ 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-38100" y="6510338"/>
            <a:ext cx="2857500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cap="small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ARIMA Soluções Atuariais</a:t>
            </a:r>
            <a:endParaRPr lang="pt-BR" sz="1200" b="1" cap="small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32463"/>
            <a:ext cx="1065212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683569" y="1951673"/>
            <a:ext cx="7776863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pt-BR"/>
            </a:defPPr>
            <a:lvl1pPr marL="285750" indent="-28575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 sz="2400">
                <a:solidFill>
                  <a:srgbClr val="5EC902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 marL="0"/>
            <a:r>
              <a:rPr lang="pt-BR" dirty="0">
                <a:solidFill>
                  <a:schemeClr val="tx1"/>
                </a:solidFill>
                <a:latin typeface="Helvetica" pitchFamily="34" charset="0"/>
                <a:cs typeface="+mn-cs"/>
              </a:rPr>
              <a:t>	Previdência é um </a:t>
            </a:r>
            <a:r>
              <a:rPr lang="pt-BR" b="1" dirty="0">
                <a:solidFill>
                  <a:srgbClr val="00393E"/>
                </a:solidFill>
                <a:latin typeface="Helvetica" pitchFamily="34" charset="0"/>
                <a:cs typeface="+mn-cs"/>
              </a:rPr>
              <a:t>seguro</a:t>
            </a:r>
            <a:r>
              <a:rPr lang="pt-BR" dirty="0">
                <a:solidFill>
                  <a:schemeClr val="tx1"/>
                </a:solidFill>
                <a:latin typeface="Helvetica" pitchFamily="34" charset="0"/>
                <a:cs typeface="+mn-cs"/>
              </a:rPr>
              <a:t> que se faz durante toda a </a:t>
            </a:r>
            <a:r>
              <a:rPr lang="pt-BR" b="1" dirty="0">
                <a:solidFill>
                  <a:srgbClr val="00393E"/>
                </a:solidFill>
                <a:latin typeface="Helvetica" pitchFamily="34" charset="0"/>
                <a:cs typeface="+mn-cs"/>
              </a:rPr>
              <a:t>vida laborativa ativa</a:t>
            </a:r>
            <a:r>
              <a:rPr lang="pt-BR" dirty="0">
                <a:solidFill>
                  <a:schemeClr val="tx1"/>
                </a:solidFill>
                <a:latin typeface="Helvetica" pitchFamily="34" charset="0"/>
                <a:cs typeface="+mn-cs"/>
              </a:rPr>
              <a:t>, através de contribuições vertidas para um sistema previdenciário para que, na inatividade, seja possível </a:t>
            </a:r>
            <a:r>
              <a:rPr lang="pt-BR" b="1" dirty="0">
                <a:solidFill>
                  <a:srgbClr val="00393E"/>
                </a:solidFill>
                <a:latin typeface="Helvetica" pitchFamily="34" charset="0"/>
                <a:cs typeface="+mn-cs"/>
              </a:rPr>
              <a:t>usufruir do benefício </a:t>
            </a:r>
            <a:r>
              <a:rPr lang="pt-BR" dirty="0">
                <a:solidFill>
                  <a:schemeClr val="tx1"/>
                </a:solidFill>
                <a:latin typeface="Helvetica" pitchFamily="34" charset="0"/>
                <a:cs typeface="+mn-cs"/>
              </a:rPr>
              <a:t>que é, a princípio, a aposentadoria e pensão.” </a:t>
            </a:r>
            <a:r>
              <a:rPr lang="pt-BR" dirty="0" smtClean="0">
                <a:solidFill>
                  <a:schemeClr val="tx1"/>
                </a:solidFill>
                <a:latin typeface="Helvetica" pitchFamily="34" charset="0"/>
                <a:cs typeface="+mn-cs"/>
              </a:rPr>
              <a:t>TCE-PR</a:t>
            </a:r>
            <a:endParaRPr lang="pt-BR" dirty="0">
              <a:solidFill>
                <a:schemeClr val="tx1"/>
              </a:solidFill>
              <a:latin typeface="Helvetica" pitchFamily="34" charset="0"/>
              <a:cs typeface="+mn-cs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15" name="Fluxograma: Documento 14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799692" y="405469"/>
              <a:ext cx="554461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Previdência </a:t>
              </a:r>
              <a:r>
                <a:rPr lang="pt-BR" sz="2800" b="1" dirty="0" smtClean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Pública</a:t>
              </a:r>
              <a:endParaRPr lang="pt-BR" sz="28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8" name="Retângulo 17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1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 bwMode="auto">
          <a:xfrm>
            <a:off x="1673712" y="398652"/>
            <a:ext cx="6104110" cy="75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normAutofit fontScale="925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 smtClean="0">
                <a:latin typeface="Helvetica" pitchFamily="34" charset="0"/>
                <a:cs typeface="Segoe UI" pitchFamily="34" charset="0"/>
              </a:rPr>
              <a:t>ESTATUTÁRIOS, CELETISTAS E DEMAIS.</a:t>
            </a:r>
            <a:endParaRPr lang="pt-BR" sz="2400" b="1" dirty="0">
              <a:latin typeface="Helvetica" pitchFamily="34" charset="0"/>
              <a:cs typeface="Segoe U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3059832" y="1988840"/>
            <a:ext cx="3528392" cy="75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pt-BR" sz="30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4" name="Retângulo 13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85"/>
          <a:stretch/>
        </p:blipFill>
        <p:spPr>
          <a:xfrm>
            <a:off x="1889736" y="1196752"/>
            <a:ext cx="5672062" cy="44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"/>
          <a:stretch/>
        </p:blipFill>
        <p:spPr bwMode="auto">
          <a:xfrm>
            <a:off x="882649" y="404664"/>
            <a:ext cx="7378702" cy="511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5" name="Retângulo 4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2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ítulo 1"/>
          <p:cNvSpPr txBox="1">
            <a:spLocks/>
          </p:cNvSpPr>
          <p:nvPr/>
        </p:nvSpPr>
        <p:spPr bwMode="auto">
          <a:xfrm>
            <a:off x="100013" y="71437"/>
            <a:ext cx="504348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2924944"/>
            <a:ext cx="9144000" cy="1008112"/>
          </a:xfrm>
          <a:prstGeom prst="rect">
            <a:avLst/>
          </a:prstGeom>
          <a:solidFill>
            <a:srgbClr val="08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Previdência dos Estatutários</a:t>
            </a:r>
          </a:p>
        </p:txBody>
      </p:sp>
    </p:spTree>
    <p:extLst>
      <p:ext uri="{BB962C8B-B14F-4D97-AF65-F5344CB8AC3E}">
        <p14:creationId xmlns:p14="http://schemas.microsoft.com/office/powerpoint/2010/main" val="22421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/>
          <a:stretch/>
        </p:blipFill>
        <p:spPr bwMode="auto">
          <a:xfrm>
            <a:off x="0" y="1052736"/>
            <a:ext cx="9144000" cy="55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828999723"/>
              </p:ext>
            </p:extLst>
          </p:nvPr>
        </p:nvGraphicFramePr>
        <p:xfrm>
          <a:off x="3563888" y="1404529"/>
          <a:ext cx="5256584" cy="274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11" name="Fluxograma: Documento 10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99692" y="405469"/>
              <a:ext cx="554461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Previdência dos Estatutários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4" name="Retângulo 13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7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-38100" y="6510338"/>
            <a:ext cx="2857500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>
                <a:solidFill>
                  <a:srgbClr val="C3D6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ARIMA - SOLUÇÕES ATUARIAIS</a:t>
            </a:r>
            <a:endParaRPr lang="pt-BR" sz="1200" b="1" dirty="0">
              <a:solidFill>
                <a:srgbClr val="C3D69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8639" y="1698661"/>
            <a:ext cx="2286001" cy="837382"/>
          </a:xfrm>
          <a:prstGeom prst="roundRect">
            <a:avLst>
              <a:gd name="adj" fmla="val 16667"/>
            </a:avLst>
          </a:prstGeom>
          <a:solidFill>
            <a:srgbClr val="00393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lt1"/>
                </a:solidFill>
                <a:latin typeface="Helvetica" pitchFamily="34" charset="0"/>
              </a:rPr>
              <a:t>APOSENTADORIAS</a:t>
            </a:r>
          </a:p>
        </p:txBody>
      </p:sp>
      <p:sp>
        <p:nvSpPr>
          <p:cNvPr id="1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8639" y="3127986"/>
            <a:ext cx="2286001" cy="837382"/>
          </a:xfrm>
          <a:prstGeom prst="roundRect">
            <a:avLst>
              <a:gd name="adj" fmla="val 16667"/>
            </a:avLst>
          </a:prstGeom>
          <a:solidFill>
            <a:srgbClr val="00393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lt1"/>
                </a:solidFill>
                <a:latin typeface="Helvetica" pitchFamily="34" charset="0"/>
              </a:rPr>
              <a:t>PENSÕES</a:t>
            </a:r>
          </a:p>
        </p:txBody>
      </p: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8639" y="4581128"/>
            <a:ext cx="2286001" cy="837381"/>
          </a:xfrm>
          <a:prstGeom prst="roundRect">
            <a:avLst>
              <a:gd name="adj" fmla="val 16667"/>
            </a:avLst>
          </a:prstGeom>
          <a:solidFill>
            <a:srgbClr val="00393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lt1"/>
                </a:solidFill>
                <a:latin typeface="Helvetica" pitchFamily="34" charset="0"/>
              </a:rPr>
              <a:t>AUXÍLIOS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 bwMode="auto">
          <a:xfrm>
            <a:off x="2843808" y="1439490"/>
            <a:ext cx="504056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600" dirty="0" smtClean="0">
                <a:latin typeface="Helvetica" pitchFamily="34" charset="0"/>
              </a:rPr>
              <a:t>Aposentadoria por Idade e Tempo de Contribuição, Aposentadoria por Idade, Aposentadoria Compulsória e Aposentadoria por Invalidez.</a:t>
            </a:r>
            <a:endParaRPr lang="pt-PT" sz="1600" dirty="0">
              <a:latin typeface="Helvetica" pitchFamily="34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2853998" y="4581128"/>
            <a:ext cx="5030370" cy="96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1600" dirty="0">
                <a:latin typeface="Helvetica" pitchFamily="34" charset="0"/>
              </a:rPr>
              <a:t>Auxílio-Doença, Salário-Famiília, Salário-Maternidade e Auxílio-Reclusão.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 bwMode="auto">
          <a:xfrm>
            <a:off x="2843808" y="3070408"/>
            <a:ext cx="4536504" cy="9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pt-PT" sz="1600" dirty="0">
                <a:latin typeface="Helvetica" pitchFamily="34" charset="0"/>
              </a:rPr>
              <a:t>Pensão dos Servidores em Atividade e Pensão dos Servidores em </a:t>
            </a:r>
            <a:r>
              <a:rPr lang="pt-PT" sz="1600" dirty="0" smtClean="0">
                <a:latin typeface="Helvetica" pitchFamily="34" charset="0"/>
              </a:rPr>
              <a:t>Inatividade.</a:t>
            </a:r>
            <a:endParaRPr lang="pt-PT" sz="1600" dirty="0">
              <a:latin typeface="Helvetica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0" y="0"/>
            <a:ext cx="9144000" cy="1340768"/>
            <a:chOff x="0" y="0"/>
            <a:chExt cx="9144000" cy="1340768"/>
          </a:xfrm>
        </p:grpSpPr>
        <p:sp>
          <p:nvSpPr>
            <p:cNvPr id="16" name="Fluxograma: Documento 15"/>
            <p:cNvSpPr/>
            <p:nvPr/>
          </p:nvSpPr>
          <p:spPr>
            <a:xfrm>
              <a:off x="0" y="0"/>
              <a:ext cx="9144000" cy="1340768"/>
            </a:xfrm>
            <a:prstGeom prst="flowChartDocumen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799692" y="405469"/>
              <a:ext cx="554461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Previdência dos Estatutários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" y="5841268"/>
            <a:ext cx="9144000" cy="1016732"/>
            <a:chOff x="0" y="5841268"/>
            <a:chExt cx="9144000" cy="1016732"/>
          </a:xfrm>
        </p:grpSpPr>
        <p:sp>
          <p:nvSpPr>
            <p:cNvPr id="19" name="Retângulo 18"/>
            <p:cNvSpPr/>
            <p:nvPr/>
          </p:nvSpPr>
          <p:spPr>
            <a:xfrm>
              <a:off x="0" y="5841268"/>
              <a:ext cx="154766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1115616" y="5841268"/>
              <a:ext cx="8028384" cy="1016732"/>
            </a:xfrm>
            <a:prstGeom prst="rect">
              <a:avLst/>
            </a:prstGeom>
            <a:solidFill>
              <a:srgbClr val="00393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latin typeface="Helvetica" pitchFamily="34" charset="0"/>
                </a:rPr>
                <a:t> </a:t>
              </a:r>
              <a:r>
                <a:rPr lang="pt-BR" sz="2000" dirty="0" smtClean="0">
                  <a:latin typeface="Helvetica" pitchFamily="34" charset="0"/>
                </a:rPr>
                <a:t>R. Vicente Linhares, 500 – Sala 802. </a:t>
              </a:r>
            </a:p>
            <a:p>
              <a:pPr algn="ctr"/>
              <a:r>
                <a:rPr lang="pt-BR" sz="2000" dirty="0" smtClean="0">
                  <a:latin typeface="Helvetica" pitchFamily="34" charset="0"/>
                </a:rPr>
                <a:t>(85) 9 9921 – 0838 - www.arimaconsultoria.com.br</a:t>
              </a:r>
              <a:endParaRPr lang="pt-BR" sz="2000" dirty="0">
                <a:latin typeface="Helvetica" pitchFamily="34" charset="0"/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80" y="5937609"/>
              <a:ext cx="829104" cy="824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1635</Words>
  <Application>Microsoft Office PowerPoint</Application>
  <PresentationFormat>Apresentação na tela (4:3)</PresentationFormat>
  <Paragraphs>194</Paragraphs>
  <Slides>36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PATRIMÔMIO LÍQUIDO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tulio pinheiro</dc:creator>
  <cp:lastModifiedBy>tulio pinheiro</cp:lastModifiedBy>
  <cp:revision>27</cp:revision>
  <dcterms:created xsi:type="dcterms:W3CDTF">2019-09-17T21:17:33Z</dcterms:created>
  <dcterms:modified xsi:type="dcterms:W3CDTF">2020-01-14T23:30:08Z</dcterms:modified>
</cp:coreProperties>
</file>